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0" r:id="rId3"/>
    <p:sldId id="261" r:id="rId4"/>
    <p:sldId id="258" r:id="rId5"/>
    <p:sldId id="259"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DC84"/>
    <a:srgbClr val="C6D47D"/>
    <a:srgbClr val="C4DA88"/>
    <a:srgbClr val="D60093"/>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9"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BBCC9-E0AF-4D3F-9D81-00E77E596D12}" type="datetimeFigureOut">
              <a:rPr lang="en-GB" smtClean="0"/>
              <a:t>23/01/2020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47F409-76DF-487E-ABA0-0C9BC3666315}" type="slidenum">
              <a:rPr lang="en-GB" smtClean="0"/>
              <a:t>‹#›</a:t>
            </a:fld>
            <a:endParaRPr lang="en-GB"/>
          </a:p>
        </p:txBody>
      </p:sp>
    </p:spTree>
    <p:extLst>
      <p:ext uri="{BB962C8B-B14F-4D97-AF65-F5344CB8AC3E}">
        <p14:creationId xmlns:p14="http://schemas.microsoft.com/office/powerpoint/2010/main" val="2607568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1</a:t>
            </a:fld>
            <a:endParaRPr lang="en-GB"/>
          </a:p>
        </p:txBody>
      </p:sp>
    </p:spTree>
    <p:extLst>
      <p:ext uri="{BB962C8B-B14F-4D97-AF65-F5344CB8AC3E}">
        <p14:creationId xmlns:p14="http://schemas.microsoft.com/office/powerpoint/2010/main" val="311313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2</a:t>
            </a:fld>
            <a:endParaRPr lang="en-GB"/>
          </a:p>
        </p:txBody>
      </p:sp>
    </p:spTree>
    <p:extLst>
      <p:ext uri="{BB962C8B-B14F-4D97-AF65-F5344CB8AC3E}">
        <p14:creationId xmlns:p14="http://schemas.microsoft.com/office/powerpoint/2010/main" val="243430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3</a:t>
            </a:fld>
            <a:endParaRPr lang="en-GB"/>
          </a:p>
        </p:txBody>
      </p:sp>
    </p:spTree>
    <p:extLst>
      <p:ext uri="{BB962C8B-B14F-4D97-AF65-F5344CB8AC3E}">
        <p14:creationId xmlns:p14="http://schemas.microsoft.com/office/powerpoint/2010/main" val="62081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4</a:t>
            </a:fld>
            <a:endParaRPr lang="en-GB"/>
          </a:p>
        </p:txBody>
      </p:sp>
    </p:spTree>
    <p:extLst>
      <p:ext uri="{BB962C8B-B14F-4D97-AF65-F5344CB8AC3E}">
        <p14:creationId xmlns:p14="http://schemas.microsoft.com/office/powerpoint/2010/main" val="288341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5</a:t>
            </a:fld>
            <a:endParaRPr lang="en-GB"/>
          </a:p>
        </p:txBody>
      </p:sp>
    </p:spTree>
    <p:extLst>
      <p:ext uri="{BB962C8B-B14F-4D97-AF65-F5344CB8AC3E}">
        <p14:creationId xmlns:p14="http://schemas.microsoft.com/office/powerpoint/2010/main" val="314535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6</a:t>
            </a:fld>
            <a:endParaRPr lang="en-GB"/>
          </a:p>
        </p:txBody>
      </p:sp>
    </p:spTree>
    <p:extLst>
      <p:ext uri="{BB962C8B-B14F-4D97-AF65-F5344CB8AC3E}">
        <p14:creationId xmlns:p14="http://schemas.microsoft.com/office/powerpoint/2010/main" val="1679346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7</a:t>
            </a:fld>
            <a:endParaRPr lang="en-GB"/>
          </a:p>
        </p:txBody>
      </p:sp>
    </p:spTree>
    <p:extLst>
      <p:ext uri="{BB962C8B-B14F-4D97-AF65-F5344CB8AC3E}">
        <p14:creationId xmlns:p14="http://schemas.microsoft.com/office/powerpoint/2010/main" val="2536726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7AF3-62C0-43A8-8534-8ED9E8339A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3CF3590-52EF-4444-8E1B-0582D2CEF7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DE7B36-0102-48F9-BB9A-0F868E45B2D9}"/>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5" name="Footer Placeholder 4">
            <a:extLst>
              <a:ext uri="{FF2B5EF4-FFF2-40B4-BE49-F238E27FC236}">
                <a16:creationId xmlns:a16="http://schemas.microsoft.com/office/drawing/2014/main" id="{5B5B3349-6DBB-4AB9-A238-2008523B5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53D40-A44E-4697-A93D-93273E8CC779}"/>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2018669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7457-E164-4B02-B12A-A301F3D755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3388EE-752A-4140-A5B1-E448D7AEE1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E1ECE4-9252-45C8-BAF2-EC0140D491BD}"/>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5" name="Footer Placeholder 4">
            <a:extLst>
              <a:ext uri="{FF2B5EF4-FFF2-40B4-BE49-F238E27FC236}">
                <a16:creationId xmlns:a16="http://schemas.microsoft.com/office/drawing/2014/main" id="{3152F999-6BAD-423C-B813-6A2C30C456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BAE723-F876-49BA-B21A-F124304D6CAB}"/>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286377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4948BC-EB04-4F42-B02B-AA76C3AAFA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E78943-B5FF-4801-B3E8-BF41076ACC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5999E6-391E-4894-A094-EFF3238C38EE}"/>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5" name="Footer Placeholder 4">
            <a:extLst>
              <a:ext uri="{FF2B5EF4-FFF2-40B4-BE49-F238E27FC236}">
                <a16:creationId xmlns:a16="http://schemas.microsoft.com/office/drawing/2014/main" id="{71A643E2-460D-42DC-86B6-58EF3B0036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EC7E73-BF63-4E7A-A97D-FB5CF4800D6A}"/>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8327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4D4F1-8005-4F6A-A795-664A0A69D4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AA60A7-3678-4249-92D3-E5C66F593D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8942B0-D375-489C-8FD9-D0909D367FD0}"/>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5" name="Footer Placeholder 4">
            <a:extLst>
              <a:ext uri="{FF2B5EF4-FFF2-40B4-BE49-F238E27FC236}">
                <a16:creationId xmlns:a16="http://schemas.microsoft.com/office/drawing/2014/main" id="{07FB394C-E726-44AF-9E2F-CA361354FE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1CE785-9474-476A-A995-62B24FAB711B}"/>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349526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B7168-F1F3-4F0C-88B2-5E95D764D2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437C21-2D31-4083-8FC1-2DD95385C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174D4E-C823-4FE6-8749-DA8D736EDA44}"/>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5" name="Footer Placeholder 4">
            <a:extLst>
              <a:ext uri="{FF2B5EF4-FFF2-40B4-BE49-F238E27FC236}">
                <a16:creationId xmlns:a16="http://schemas.microsoft.com/office/drawing/2014/main" id="{5ECAD97B-1590-4EBD-BFB8-8D2A2A4396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F1C7C4-0D28-459D-9484-4BFC27998351}"/>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261551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A6F8-D57D-441B-80CB-C41D468671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9AE693-6F37-4516-81F9-67527320F3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0E78BB-7750-4BA7-A153-FE2070E007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608A49-20CA-4266-8EC6-8861FE999EC3}"/>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6" name="Footer Placeholder 5">
            <a:extLst>
              <a:ext uri="{FF2B5EF4-FFF2-40B4-BE49-F238E27FC236}">
                <a16:creationId xmlns:a16="http://schemas.microsoft.com/office/drawing/2014/main" id="{88282CCE-C17D-4FFE-A0E6-2375F96A26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581D06-16AF-49F8-8A76-F2075F4E4B80}"/>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199005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82903-54D6-489C-925A-C080A21C61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986E30-CDA9-4AB9-89BC-9871AAF0F9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DC0122-27EA-4723-BFE2-D1BE80489F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77AA6C-38AE-4175-A3FE-7BB4366FF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98D028-9382-4D75-81D4-F2FC0AEEE0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8D7390-6487-4DB3-A256-D1A0A5CE2191}"/>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8" name="Footer Placeholder 7">
            <a:extLst>
              <a:ext uri="{FF2B5EF4-FFF2-40B4-BE49-F238E27FC236}">
                <a16:creationId xmlns:a16="http://schemas.microsoft.com/office/drawing/2014/main" id="{C3136817-42B4-4832-8579-441E61D7555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684515-2FFE-47A7-BC78-CD0354B30269}"/>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194952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8707C-97CC-44EC-B4AF-0DA3591F3C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463B615-B529-4506-B348-0E5C38EB8AF5}"/>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4" name="Footer Placeholder 3">
            <a:extLst>
              <a:ext uri="{FF2B5EF4-FFF2-40B4-BE49-F238E27FC236}">
                <a16:creationId xmlns:a16="http://schemas.microsoft.com/office/drawing/2014/main" id="{18D5A038-3AA2-465F-A8CA-3D1FAD95BC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D31E60-0792-44DC-ADC9-B74BE9396F6F}"/>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80315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9099DC-3095-4A35-AC70-7BA5800989DD}"/>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3" name="Footer Placeholder 2">
            <a:extLst>
              <a:ext uri="{FF2B5EF4-FFF2-40B4-BE49-F238E27FC236}">
                <a16:creationId xmlns:a16="http://schemas.microsoft.com/office/drawing/2014/main" id="{A4C5CE4D-DDDC-49E6-96D1-B2445C5517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10F849-AFC2-451F-B3E8-E54BE59D9E8D}"/>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3585845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2629-A860-4028-ADEB-0575FFC3D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7FDE4A-60A5-424C-A9A0-A8DB268630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F5C2FC-AF44-4EBF-9092-DB5591174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2524D-BCAD-4E2E-8173-2649F3564D07}"/>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6" name="Footer Placeholder 5">
            <a:extLst>
              <a:ext uri="{FF2B5EF4-FFF2-40B4-BE49-F238E27FC236}">
                <a16:creationId xmlns:a16="http://schemas.microsoft.com/office/drawing/2014/main" id="{D69A08A3-276C-4A42-8994-78FD7B9A01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D75A6A-B732-44FD-A426-B20AE3E06F25}"/>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345980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4688-E9DC-424A-9054-90BE1F0FA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6CD93AF-2764-46CC-9DC8-0DEA57187D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76D859-1C8D-4ABC-8518-48D02A1A9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B3D4CA-1543-4E01-BE58-7DCA6630A5DA}"/>
              </a:ext>
            </a:extLst>
          </p:cNvPr>
          <p:cNvSpPr>
            <a:spLocks noGrp="1"/>
          </p:cNvSpPr>
          <p:nvPr>
            <p:ph type="dt" sz="half" idx="10"/>
          </p:nvPr>
        </p:nvSpPr>
        <p:spPr/>
        <p:txBody>
          <a:bodyPr/>
          <a:lstStyle/>
          <a:p>
            <a:fld id="{1819BFBD-EB7E-4BC1-BCCD-4A9551423E7F}" type="datetimeFigureOut">
              <a:rPr lang="en-GB" smtClean="0"/>
              <a:t>23/01/2020</a:t>
            </a:fld>
            <a:endParaRPr lang="en-GB"/>
          </a:p>
        </p:txBody>
      </p:sp>
      <p:sp>
        <p:nvSpPr>
          <p:cNvPr id="6" name="Footer Placeholder 5">
            <a:extLst>
              <a:ext uri="{FF2B5EF4-FFF2-40B4-BE49-F238E27FC236}">
                <a16:creationId xmlns:a16="http://schemas.microsoft.com/office/drawing/2014/main" id="{785FC7C4-C1B5-4B66-8F00-B17F069920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FC39A6-979D-4269-B062-375727C5BA6D}"/>
              </a:ext>
            </a:extLst>
          </p:cNvPr>
          <p:cNvSpPr>
            <a:spLocks noGrp="1"/>
          </p:cNvSpPr>
          <p:nvPr>
            <p:ph type="sldNum" sz="quarter" idx="12"/>
          </p:nvPr>
        </p:nvSpPr>
        <p:spPr/>
        <p:txBody>
          <a:bodyPr/>
          <a:lstStyle/>
          <a:p>
            <a:fld id="{3F43B2DC-ACC6-4D50-ACCF-152EBAB7CF99}" type="slidenum">
              <a:rPr lang="en-GB" smtClean="0"/>
              <a:t>‹#›</a:t>
            </a:fld>
            <a:endParaRPr lang="en-GB"/>
          </a:p>
        </p:txBody>
      </p:sp>
    </p:spTree>
    <p:extLst>
      <p:ext uri="{BB962C8B-B14F-4D97-AF65-F5344CB8AC3E}">
        <p14:creationId xmlns:p14="http://schemas.microsoft.com/office/powerpoint/2010/main" val="242979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E40B30-5BB4-4B57-A5A0-D1463DC3BA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12D909-8D88-40CA-B24D-4D2D765100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A67C49-7560-4820-8DD6-A931F49930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9BFBD-EB7E-4BC1-BCCD-4A9551423E7F}" type="datetimeFigureOut">
              <a:rPr lang="en-GB" smtClean="0"/>
              <a:t>23/01/2020</a:t>
            </a:fld>
            <a:endParaRPr lang="en-GB"/>
          </a:p>
        </p:txBody>
      </p:sp>
      <p:sp>
        <p:nvSpPr>
          <p:cNvPr id="5" name="Footer Placeholder 4">
            <a:extLst>
              <a:ext uri="{FF2B5EF4-FFF2-40B4-BE49-F238E27FC236}">
                <a16:creationId xmlns:a16="http://schemas.microsoft.com/office/drawing/2014/main" id="{C18DBE92-97E0-4702-91F8-2502A82564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A0A7EE-619D-44D9-954A-F1E1CD2271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3B2DC-ACC6-4D50-ACCF-152EBAB7CF99}" type="slidenum">
              <a:rPr lang="en-GB" smtClean="0"/>
              <a:t>‹#›</a:t>
            </a:fld>
            <a:endParaRPr lang="en-GB"/>
          </a:p>
        </p:txBody>
      </p:sp>
    </p:spTree>
    <p:extLst>
      <p:ext uri="{BB962C8B-B14F-4D97-AF65-F5344CB8AC3E}">
        <p14:creationId xmlns:p14="http://schemas.microsoft.com/office/powerpoint/2010/main" val="2466514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bbc.co.uk/newsround/31356817"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bbc.co.uk/newsround/3135681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bbc.co.uk/newsround/31356817"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3A11647-689E-403D-A02C-E9A4C460623D}"/>
              </a:ext>
            </a:extLst>
          </p:cNvPr>
          <p:cNvPicPr>
            <a:picLocks noChangeAspect="1"/>
          </p:cNvPicPr>
          <p:nvPr/>
        </p:nvPicPr>
        <p:blipFill rotWithShape="1">
          <a:blip r:embed="rId3">
            <a:extLst>
              <a:ext uri="{28A0092B-C50C-407E-A947-70E740481C1C}">
                <a14:useLocalDpi xmlns:a14="http://schemas.microsoft.com/office/drawing/2010/main" val="0"/>
              </a:ext>
            </a:extLst>
          </a:blip>
          <a:srcRect t="53229" b="22167"/>
          <a:stretch/>
        </p:blipFill>
        <p:spPr>
          <a:xfrm>
            <a:off x="0" y="1963"/>
            <a:ext cx="12192000" cy="1613703"/>
          </a:xfrm>
          <a:prstGeom prst="rect">
            <a:avLst/>
          </a:prstGeom>
        </p:spPr>
      </p:pic>
      <p:sp>
        <p:nvSpPr>
          <p:cNvPr id="2" name="Title 1">
            <a:extLst>
              <a:ext uri="{FF2B5EF4-FFF2-40B4-BE49-F238E27FC236}">
                <a16:creationId xmlns:a16="http://schemas.microsoft.com/office/drawing/2014/main" id="{6BD459BD-0CC9-4F9C-8B20-8B8BC5191907}"/>
              </a:ext>
            </a:extLst>
          </p:cNvPr>
          <p:cNvSpPr>
            <a:spLocks noGrp="1"/>
          </p:cNvSpPr>
          <p:nvPr>
            <p:ph type="ctrTitle"/>
          </p:nvPr>
        </p:nvSpPr>
        <p:spPr>
          <a:xfrm>
            <a:off x="1524000" y="272413"/>
            <a:ext cx="9144000" cy="1011237"/>
          </a:xfrm>
        </p:spPr>
        <p:txBody>
          <a:bodyPr/>
          <a:lstStyle/>
          <a:p>
            <a:r>
              <a:rPr lang="en-GB" b="1" dirty="0">
                <a:solidFill>
                  <a:schemeClr val="bg1"/>
                </a:solidFill>
                <a:latin typeface="Calibri Light" panose="020F0302020204030204" pitchFamily="34" charset="0"/>
                <a:cs typeface="Calibri Light" panose="020F0302020204030204" pitchFamily="34" charset="0"/>
              </a:rPr>
              <a:t>Online Safety</a:t>
            </a:r>
          </a:p>
        </p:txBody>
      </p:sp>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6096000" y="3201355"/>
            <a:ext cx="5318760" cy="1674715"/>
          </a:xfrm>
        </p:spPr>
        <p:txBody>
          <a:bodyPr>
            <a:normAutofit fontScale="92500"/>
          </a:bodyPr>
          <a:lstStyle/>
          <a:p>
            <a:pPr>
              <a:lnSpc>
                <a:spcPct val="120000"/>
              </a:lnSpc>
            </a:pPr>
            <a:r>
              <a:rPr lang="en-GB" sz="4800" dirty="0">
                <a:latin typeface="Calibri Light" panose="020F0302020204030204" pitchFamily="34" charset="0"/>
                <a:cs typeface="Calibri Light" panose="020F0302020204030204" pitchFamily="34" charset="0"/>
              </a:rPr>
              <a:t>Why do people </a:t>
            </a:r>
            <a:r>
              <a:rPr lang="en-GB" sz="4800" b="1" dirty="0">
                <a:latin typeface="Calibri Light" panose="020F0302020204030204" pitchFamily="34" charset="0"/>
                <a:cs typeface="Calibri Light" panose="020F0302020204030204" pitchFamily="34" charset="0"/>
              </a:rPr>
              <a:t>your age </a:t>
            </a:r>
            <a:r>
              <a:rPr lang="en-GB" sz="4800" dirty="0">
                <a:latin typeface="Calibri Light" panose="020F0302020204030204" pitchFamily="34" charset="0"/>
                <a:cs typeface="Calibri Light" panose="020F0302020204030204" pitchFamily="34" charset="0"/>
              </a:rPr>
              <a:t>use the </a:t>
            </a:r>
            <a:r>
              <a:rPr lang="en-GB" sz="4800" b="1" dirty="0">
                <a:latin typeface="Calibri Light" panose="020F0302020204030204" pitchFamily="34" charset="0"/>
                <a:cs typeface="Calibri Light" panose="020F0302020204030204" pitchFamily="34" charset="0"/>
              </a:rPr>
              <a:t>internet</a:t>
            </a:r>
            <a:r>
              <a:rPr lang="en-GB" sz="4800" dirty="0">
                <a:latin typeface="Calibri Light" panose="020F0302020204030204" pitchFamily="34" charset="0"/>
                <a:cs typeface="Calibri Light" panose="020F0302020204030204" pitchFamily="34" charset="0"/>
              </a:rPr>
              <a:t>?</a:t>
            </a:r>
          </a:p>
        </p:txBody>
      </p:sp>
      <p:sp>
        <p:nvSpPr>
          <p:cNvPr id="4" name="TextBox 3">
            <a:extLst>
              <a:ext uri="{FF2B5EF4-FFF2-40B4-BE49-F238E27FC236}">
                <a16:creationId xmlns:a16="http://schemas.microsoft.com/office/drawing/2014/main" id="{5C1A1C96-8B99-4B41-A87D-315BF376F4EA}"/>
              </a:ext>
            </a:extLst>
          </p:cNvPr>
          <p:cNvSpPr txBox="1"/>
          <p:nvPr/>
        </p:nvSpPr>
        <p:spPr>
          <a:xfrm>
            <a:off x="1904301" y="5506192"/>
            <a:ext cx="3589662" cy="276999"/>
          </a:xfrm>
          <a:prstGeom prst="rect">
            <a:avLst/>
          </a:prstGeom>
          <a:noFill/>
        </p:spPr>
        <p:txBody>
          <a:bodyPr wrap="square" rtlCol="0">
            <a:spAutoFit/>
          </a:bodyPr>
          <a:lstStyle/>
          <a:p>
            <a:pPr algn="r"/>
            <a:r>
              <a:rPr lang="en-GB" sz="1200" i="1" dirty="0"/>
              <a:t>Credit: Pete </a:t>
            </a:r>
            <a:r>
              <a:rPr lang="en-GB" sz="1200" i="1" dirty="0" err="1"/>
              <a:t>Linforth</a:t>
            </a:r>
            <a:r>
              <a:rPr lang="en-GB" sz="1200" i="1" dirty="0"/>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7" y="2571234"/>
            <a:ext cx="4775525" cy="293495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0FC1D615-0149-413E-8A5A-EF2F4A104061}"/>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505F180E-491A-4D12-BB16-1D522AF61022}"/>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Tree>
    <p:extLst>
      <p:ext uri="{BB962C8B-B14F-4D97-AF65-F5344CB8AC3E}">
        <p14:creationId xmlns:p14="http://schemas.microsoft.com/office/powerpoint/2010/main" val="224975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901873" y="2042758"/>
            <a:ext cx="5960160" cy="3997035"/>
          </a:xfrm>
        </p:spPr>
        <p:txBody>
          <a:bodyPr>
            <a:normAutofit fontScale="92500" lnSpcReduction="10000"/>
          </a:bodyPr>
          <a:lstStyle/>
          <a:p>
            <a:pPr>
              <a:lnSpc>
                <a:spcPct val="120000"/>
              </a:lnSpc>
            </a:pPr>
            <a:r>
              <a:rPr lang="en-GB" sz="2800" dirty="0">
                <a:latin typeface="Calibri Light" panose="020F0302020204030204" pitchFamily="34" charset="0"/>
                <a:cs typeface="Calibri Light" panose="020F0302020204030204" pitchFamily="34" charset="0"/>
              </a:rPr>
              <a:t>Why do people </a:t>
            </a:r>
            <a:r>
              <a:rPr lang="en-GB" sz="2800" b="1" dirty="0">
                <a:latin typeface="Calibri Light" panose="020F0302020204030204" pitchFamily="34" charset="0"/>
                <a:cs typeface="Calibri Light" panose="020F0302020204030204" pitchFamily="34" charset="0"/>
              </a:rPr>
              <a:t>your age </a:t>
            </a:r>
            <a:r>
              <a:rPr lang="en-GB" sz="2800" dirty="0">
                <a:latin typeface="Calibri Light" panose="020F0302020204030204" pitchFamily="34" charset="0"/>
                <a:cs typeface="Calibri Light" panose="020F0302020204030204" pitchFamily="34" charset="0"/>
              </a:rPr>
              <a:t>use the </a:t>
            </a:r>
            <a:r>
              <a:rPr lang="en-GB" sz="2800" b="1" dirty="0">
                <a:latin typeface="Calibri Light" panose="020F0302020204030204" pitchFamily="34" charset="0"/>
                <a:cs typeface="Calibri Light" panose="020F0302020204030204" pitchFamily="34" charset="0"/>
              </a:rPr>
              <a:t>internet</a:t>
            </a:r>
            <a:r>
              <a:rPr lang="en-GB" sz="2800" dirty="0">
                <a:latin typeface="Calibri Light" panose="020F0302020204030204" pitchFamily="34" charset="0"/>
                <a:cs typeface="Calibri Light" panose="020F0302020204030204" pitchFamily="34" charset="0"/>
              </a:rPr>
              <a:t>?</a:t>
            </a:r>
          </a:p>
          <a:p>
            <a:pPr marL="571500" indent="-571500" algn="l">
              <a:lnSpc>
                <a:spcPct val="120000"/>
              </a:lnSpc>
              <a:buFont typeface="Arial" panose="020B0604020202020204" pitchFamily="34" charset="0"/>
              <a:buChar char="•"/>
            </a:pPr>
            <a:r>
              <a:rPr lang="en-GB" sz="2800" dirty="0">
                <a:latin typeface="Calibri Light" panose="020F0302020204030204" pitchFamily="34" charset="0"/>
                <a:cs typeface="Calibri Light" panose="020F0302020204030204" pitchFamily="34" charset="0"/>
              </a:rPr>
              <a:t>To </a:t>
            </a:r>
            <a:r>
              <a:rPr lang="en-GB" sz="2800" b="1" dirty="0">
                <a:latin typeface="Calibri Light" panose="020F0302020204030204" pitchFamily="34" charset="0"/>
                <a:cs typeface="Calibri Light" panose="020F0302020204030204" pitchFamily="34" charset="0"/>
              </a:rPr>
              <a:t>learn </a:t>
            </a:r>
            <a:r>
              <a:rPr lang="en-GB" sz="2800" dirty="0">
                <a:latin typeface="Calibri Light" panose="020F0302020204030204" pitchFamily="34" charset="0"/>
                <a:cs typeface="Calibri Light" panose="020F0302020204030204" pitchFamily="34" charset="0"/>
              </a:rPr>
              <a:t>(homework, research)</a:t>
            </a:r>
          </a:p>
          <a:p>
            <a:pPr marL="571500" indent="-571500" algn="l">
              <a:lnSpc>
                <a:spcPct val="120000"/>
              </a:lnSpc>
              <a:buFont typeface="Arial" panose="020B0604020202020204" pitchFamily="34" charset="0"/>
              <a:buChar char="•"/>
            </a:pPr>
            <a:r>
              <a:rPr lang="en-GB" sz="2800" dirty="0">
                <a:latin typeface="Calibri Light" panose="020F0302020204030204" pitchFamily="34" charset="0"/>
                <a:cs typeface="Calibri Light" panose="020F0302020204030204" pitchFamily="34" charset="0"/>
              </a:rPr>
              <a:t>Play </a:t>
            </a:r>
            <a:r>
              <a:rPr lang="en-GB" sz="2800" b="1" dirty="0">
                <a:latin typeface="Calibri Light" panose="020F0302020204030204" pitchFamily="34" charset="0"/>
                <a:cs typeface="Calibri Light" panose="020F0302020204030204" pitchFamily="34" charset="0"/>
              </a:rPr>
              <a:t>games</a:t>
            </a:r>
          </a:p>
          <a:p>
            <a:pPr marL="571500" indent="-571500" algn="l">
              <a:lnSpc>
                <a:spcPct val="120000"/>
              </a:lnSpc>
              <a:buFont typeface="Arial" panose="020B0604020202020204" pitchFamily="34" charset="0"/>
              <a:buChar char="•"/>
            </a:pPr>
            <a:r>
              <a:rPr lang="en-GB" sz="2800" dirty="0">
                <a:latin typeface="Calibri Light" panose="020F0302020204030204" pitchFamily="34" charset="0"/>
                <a:cs typeface="Calibri Light" panose="020F0302020204030204" pitchFamily="34" charset="0"/>
              </a:rPr>
              <a:t>To keep </a:t>
            </a:r>
            <a:r>
              <a:rPr lang="en-GB" sz="2800" b="1" dirty="0">
                <a:latin typeface="Calibri Light" panose="020F0302020204030204" pitchFamily="34" charset="0"/>
                <a:cs typeface="Calibri Light" panose="020F0302020204030204" pitchFamily="34" charset="0"/>
              </a:rPr>
              <a:t>up to date </a:t>
            </a:r>
            <a:r>
              <a:rPr lang="en-GB" sz="2800" dirty="0">
                <a:latin typeface="Calibri Light" panose="020F0302020204030204" pitchFamily="34" charset="0"/>
                <a:cs typeface="Calibri Light" panose="020F0302020204030204" pitchFamily="34" charset="0"/>
              </a:rPr>
              <a:t>with the world</a:t>
            </a:r>
          </a:p>
          <a:p>
            <a:pPr marL="571500" indent="-571500" algn="l">
              <a:lnSpc>
                <a:spcPct val="120000"/>
              </a:lnSpc>
              <a:buFont typeface="Arial" panose="020B0604020202020204" pitchFamily="34" charset="0"/>
              <a:buChar char="•"/>
            </a:pPr>
            <a:r>
              <a:rPr lang="en-GB" sz="2800" dirty="0">
                <a:latin typeface="Calibri Light" panose="020F0302020204030204" pitchFamily="34" charset="0"/>
                <a:cs typeface="Calibri Light" panose="020F0302020204030204" pitchFamily="34" charset="0"/>
              </a:rPr>
              <a:t>To keep in touch with </a:t>
            </a:r>
            <a:r>
              <a:rPr lang="en-GB" sz="2800" b="1" dirty="0">
                <a:latin typeface="Calibri Light" panose="020F0302020204030204" pitchFamily="34" charset="0"/>
                <a:cs typeface="Calibri Light" panose="020F0302020204030204" pitchFamily="34" charset="0"/>
              </a:rPr>
              <a:t>friends and family</a:t>
            </a:r>
          </a:p>
          <a:p>
            <a:pPr marL="571500" indent="-571500" algn="l">
              <a:lnSpc>
                <a:spcPct val="120000"/>
              </a:lnSpc>
              <a:buFont typeface="Arial" panose="020B0604020202020204" pitchFamily="34" charset="0"/>
              <a:buChar char="•"/>
            </a:pPr>
            <a:r>
              <a:rPr lang="en-GB" sz="2800" dirty="0">
                <a:latin typeface="Calibri Light" panose="020F0302020204030204" pitchFamily="34" charset="0"/>
                <a:cs typeface="Calibri Light" panose="020F0302020204030204" pitchFamily="34" charset="0"/>
              </a:rPr>
              <a:t>To </a:t>
            </a:r>
            <a:r>
              <a:rPr lang="en-GB" sz="2800" b="1" dirty="0">
                <a:latin typeface="Calibri Light" panose="020F0302020204030204" pitchFamily="34" charset="0"/>
                <a:cs typeface="Calibri Light" panose="020F0302020204030204" pitchFamily="34" charset="0"/>
              </a:rPr>
              <a:t>express yourself</a:t>
            </a:r>
          </a:p>
          <a:p>
            <a:pPr marL="571500" indent="-571500" algn="l">
              <a:lnSpc>
                <a:spcPct val="120000"/>
              </a:lnSpc>
              <a:buFont typeface="Arial" panose="020B0604020202020204" pitchFamily="34" charset="0"/>
              <a:buChar char="•"/>
            </a:pPr>
            <a:endParaRPr lang="en-GB" sz="40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3171038" y="5340356"/>
            <a:ext cx="2331313"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Pete </a:t>
            </a:r>
            <a:r>
              <a:rPr lang="en-GB" sz="1100" i="1" dirty="0" err="1">
                <a:latin typeface="Calibri Light" panose="020F0302020204030204" pitchFamily="34" charset="0"/>
                <a:cs typeface="Calibri Light" panose="020F0302020204030204" pitchFamily="34" charset="0"/>
              </a:rPr>
              <a:t>Linforth</a:t>
            </a:r>
            <a:r>
              <a:rPr lang="en-GB" sz="1100" i="1" dirty="0">
                <a:latin typeface="Calibri Light" panose="020F0302020204030204" pitchFamily="34" charset="0"/>
                <a:cs typeface="Calibri Light" panose="020F0302020204030204" pitchFamily="34" charset="0"/>
              </a:rPr>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893" y="2431184"/>
            <a:ext cx="4775525" cy="293495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FFDC9F46-04B8-46DD-9F06-78015B0EE7AE}"/>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4816C6D1-EA6E-4C19-8FCD-5BDC08881CCD}"/>
              </a:ext>
            </a:extLst>
          </p:cNvPr>
          <p:cNvPicPr>
            <a:picLocks noChangeAspect="1"/>
          </p:cNvPicPr>
          <p:nvPr/>
        </p:nvPicPr>
        <p:blipFill rotWithShape="1">
          <a:blip r:embed="rId4">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0" name="Picture 9">
            <a:extLst>
              <a:ext uri="{FF2B5EF4-FFF2-40B4-BE49-F238E27FC236}">
                <a16:creationId xmlns:a16="http://schemas.microsoft.com/office/drawing/2014/main" id="{8797CAA4-CBA0-4DB0-B0C8-C2805074E3CC}"/>
              </a:ext>
            </a:extLst>
          </p:cNvPr>
          <p:cNvPicPr>
            <a:picLocks noChangeAspect="1"/>
          </p:cNvPicPr>
          <p:nvPr/>
        </p:nvPicPr>
        <p:blipFill>
          <a:blip r:embed="rId5"/>
          <a:stretch>
            <a:fillRect/>
          </a:stretch>
        </p:blipFill>
        <p:spPr>
          <a:xfrm>
            <a:off x="0" y="1345"/>
            <a:ext cx="12192000" cy="1619447"/>
          </a:xfrm>
          <a:prstGeom prst="rect">
            <a:avLst/>
          </a:prstGeom>
        </p:spPr>
      </p:pic>
    </p:spTree>
    <p:extLst>
      <p:ext uri="{BB962C8B-B14F-4D97-AF65-F5344CB8AC3E}">
        <p14:creationId xmlns:p14="http://schemas.microsoft.com/office/powerpoint/2010/main" val="294353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788148" y="1977498"/>
            <a:ext cx="6157775" cy="3928064"/>
          </a:xfrm>
        </p:spPr>
        <p:txBody>
          <a:bodyPr>
            <a:normAutofit fontScale="92500"/>
          </a:bodyPr>
          <a:lstStyle/>
          <a:p>
            <a:pPr>
              <a:lnSpc>
                <a:spcPct val="120000"/>
              </a:lnSpc>
            </a:pPr>
            <a:r>
              <a:rPr lang="en-GB" b="1" dirty="0">
                <a:latin typeface="Calibri Light" panose="020F0302020204030204" pitchFamily="34" charset="0"/>
                <a:cs typeface="Calibri Light" panose="020F0302020204030204" pitchFamily="34" charset="0"/>
              </a:rPr>
              <a:t>However</a:t>
            </a:r>
            <a:r>
              <a:rPr lang="en-GB" dirty="0">
                <a:latin typeface="Calibri Light" panose="020F0302020204030204" pitchFamily="34" charset="0"/>
                <a:cs typeface="Calibri Light" panose="020F0302020204030204" pitchFamily="34" charset="0"/>
              </a:rPr>
              <a:t>, what are the </a:t>
            </a:r>
            <a:r>
              <a:rPr lang="en-GB" b="1" dirty="0">
                <a:latin typeface="Calibri Light" panose="020F0302020204030204" pitchFamily="34" charset="0"/>
                <a:cs typeface="Calibri Light" panose="020F0302020204030204" pitchFamily="34" charset="0"/>
              </a:rPr>
              <a:t>risks</a:t>
            </a:r>
            <a:r>
              <a:rPr lang="en-GB" dirty="0">
                <a:latin typeface="Calibri Light" panose="020F0302020204030204" pitchFamily="34" charset="0"/>
                <a:cs typeface="Calibri Light" panose="020F0302020204030204" pitchFamily="34" charset="0"/>
              </a:rPr>
              <a:t> of using the internet?</a:t>
            </a:r>
          </a:p>
          <a:p>
            <a:pPr marL="571500" indent="-571500" algn="l">
              <a:lnSpc>
                <a:spcPct val="120000"/>
              </a:lnSpc>
              <a:buFont typeface="Arial" panose="020B0604020202020204" pitchFamily="34" charset="0"/>
              <a:buChar char="•"/>
            </a:pPr>
            <a:r>
              <a:rPr lang="en-GB" b="1" dirty="0">
                <a:latin typeface="Calibri Light" panose="020F0302020204030204" pitchFamily="34" charset="0"/>
                <a:cs typeface="Calibri Light" panose="020F0302020204030204" pitchFamily="34" charset="0"/>
              </a:rPr>
              <a:t>Cyberbullying</a:t>
            </a:r>
          </a:p>
          <a:p>
            <a:pPr marL="571500" indent="-571500" algn="l">
              <a:lnSpc>
                <a:spcPct val="120000"/>
              </a:lnSpc>
              <a:buFont typeface="Arial" panose="020B0604020202020204" pitchFamily="34" charset="0"/>
              <a:buChar char="•"/>
            </a:pPr>
            <a:r>
              <a:rPr lang="en-GB" dirty="0">
                <a:latin typeface="Calibri Light" panose="020F0302020204030204" pitchFamily="34" charset="0"/>
                <a:cs typeface="Calibri Light" panose="020F0302020204030204" pitchFamily="34" charset="0"/>
              </a:rPr>
              <a:t>You might talk to someone who </a:t>
            </a:r>
            <a:r>
              <a:rPr lang="en-GB" b="1" dirty="0">
                <a:latin typeface="Calibri Light" panose="020F0302020204030204" pitchFamily="34" charset="0"/>
                <a:cs typeface="Calibri Light" panose="020F0302020204030204" pitchFamily="34" charset="0"/>
              </a:rPr>
              <a:t>isn’t who you think </a:t>
            </a:r>
            <a:r>
              <a:rPr lang="en-GB" dirty="0">
                <a:latin typeface="Calibri Light" panose="020F0302020204030204" pitchFamily="34" charset="0"/>
                <a:cs typeface="Calibri Light" panose="020F0302020204030204" pitchFamily="34" charset="0"/>
              </a:rPr>
              <a:t>they are</a:t>
            </a:r>
          </a:p>
          <a:p>
            <a:pPr marL="571500" indent="-571500" algn="l">
              <a:lnSpc>
                <a:spcPct val="120000"/>
              </a:lnSpc>
              <a:buFont typeface="Arial" panose="020B0604020202020204" pitchFamily="34" charset="0"/>
              <a:buChar char="•"/>
            </a:pPr>
            <a:r>
              <a:rPr lang="en-GB" dirty="0">
                <a:latin typeface="Calibri Light" panose="020F0302020204030204" pitchFamily="34" charset="0"/>
                <a:cs typeface="Calibri Light" panose="020F0302020204030204" pitchFamily="34" charset="0"/>
              </a:rPr>
              <a:t>You might get </a:t>
            </a:r>
            <a:r>
              <a:rPr lang="en-GB" b="1" dirty="0">
                <a:latin typeface="Calibri Light" panose="020F0302020204030204" pitchFamily="34" charset="0"/>
                <a:cs typeface="Calibri Light" panose="020F0302020204030204" pitchFamily="34" charset="0"/>
              </a:rPr>
              <a:t>hacked</a:t>
            </a:r>
            <a:r>
              <a:rPr lang="en-GB" dirty="0">
                <a:latin typeface="Calibri Light" panose="020F0302020204030204" pitchFamily="34" charset="0"/>
                <a:cs typeface="Calibri Light" panose="020F0302020204030204" pitchFamily="34" charset="0"/>
              </a:rPr>
              <a:t>, meaning someone has access to your </a:t>
            </a:r>
            <a:r>
              <a:rPr lang="en-GB" b="1" dirty="0">
                <a:latin typeface="Calibri Light" panose="020F0302020204030204" pitchFamily="34" charset="0"/>
                <a:cs typeface="Calibri Light" panose="020F0302020204030204" pitchFamily="34" charset="0"/>
              </a:rPr>
              <a:t>personal data</a:t>
            </a:r>
          </a:p>
          <a:p>
            <a:pPr marL="571500" indent="-571500" algn="l">
              <a:lnSpc>
                <a:spcPct val="120000"/>
              </a:lnSpc>
              <a:buFont typeface="Arial" panose="020B0604020202020204" pitchFamily="34" charset="0"/>
              <a:buChar char="•"/>
            </a:pPr>
            <a:r>
              <a:rPr lang="en-GB" b="1" dirty="0">
                <a:latin typeface="Calibri Light" panose="020F0302020204030204" pitchFamily="34" charset="0"/>
                <a:cs typeface="Calibri Light" panose="020F0302020204030204" pitchFamily="34" charset="0"/>
              </a:rPr>
              <a:t>Anything you post will follow you throughout your life</a:t>
            </a:r>
          </a:p>
          <a:p>
            <a:pPr marL="571500" indent="-571500" algn="l">
              <a:lnSpc>
                <a:spcPct val="120000"/>
              </a:lnSpc>
              <a:buFont typeface="Arial" panose="020B0604020202020204" pitchFamily="34" charset="0"/>
              <a:buChar char="•"/>
            </a:pPr>
            <a:endParaRPr lang="en-GB" sz="4000" dirty="0"/>
          </a:p>
          <a:p>
            <a:pPr algn="l">
              <a:lnSpc>
                <a:spcPct val="120000"/>
              </a:lnSpc>
            </a:pPr>
            <a:endParaRPr lang="en-GB" sz="4000" dirty="0"/>
          </a:p>
          <a:p>
            <a:pPr marL="571500" indent="-571500" algn="l">
              <a:lnSpc>
                <a:spcPct val="120000"/>
              </a:lnSpc>
              <a:buFont typeface="Arial" panose="020B0604020202020204" pitchFamily="34" charset="0"/>
              <a:buChar char="•"/>
            </a:pPr>
            <a:endParaRPr lang="en-GB" sz="40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1811306" y="5349364"/>
            <a:ext cx="3589662" cy="276999"/>
          </a:xfrm>
          <a:prstGeom prst="rect">
            <a:avLst/>
          </a:prstGeom>
          <a:noFill/>
        </p:spPr>
        <p:txBody>
          <a:bodyPr wrap="square" rtlCol="0">
            <a:spAutoFit/>
          </a:bodyPr>
          <a:lstStyle/>
          <a:p>
            <a:pPr algn="r"/>
            <a:r>
              <a:rPr lang="en-GB" sz="1200" i="1" dirty="0">
                <a:latin typeface="Calibri Light" panose="020F0302020204030204" pitchFamily="34" charset="0"/>
                <a:cs typeface="Calibri Light" panose="020F0302020204030204" pitchFamily="34" charset="0"/>
              </a:rPr>
              <a:t>Credit: Pete </a:t>
            </a:r>
            <a:r>
              <a:rPr lang="en-GB" sz="1200" i="1" dirty="0" err="1">
                <a:latin typeface="Calibri Light" panose="020F0302020204030204" pitchFamily="34" charset="0"/>
                <a:cs typeface="Calibri Light" panose="020F0302020204030204" pitchFamily="34" charset="0"/>
              </a:rPr>
              <a:t>Linforth</a:t>
            </a:r>
            <a:r>
              <a:rPr lang="en-GB" sz="1200" i="1" dirty="0">
                <a:latin typeface="Calibri Light" panose="020F0302020204030204" pitchFamily="34" charset="0"/>
                <a:cs typeface="Calibri Light" panose="020F0302020204030204" pitchFamily="34" charset="0"/>
              </a:rPr>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124" y="2414406"/>
            <a:ext cx="4775525" cy="293495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F82F1B05-2D89-46C2-81BB-F14D4C3C906A}"/>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71A6490E-9D32-4D49-8BFA-E6A135E19E9C}"/>
              </a:ext>
            </a:extLst>
          </p:cNvPr>
          <p:cNvPicPr>
            <a:picLocks noChangeAspect="1"/>
          </p:cNvPicPr>
          <p:nvPr/>
        </p:nvPicPr>
        <p:blipFill rotWithShape="1">
          <a:blip r:embed="rId4">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1" name="Picture 10">
            <a:extLst>
              <a:ext uri="{FF2B5EF4-FFF2-40B4-BE49-F238E27FC236}">
                <a16:creationId xmlns:a16="http://schemas.microsoft.com/office/drawing/2014/main" id="{75643771-2A15-4B1D-A7AB-5DAD418AB3C2}"/>
              </a:ext>
            </a:extLst>
          </p:cNvPr>
          <p:cNvPicPr>
            <a:picLocks noChangeAspect="1"/>
          </p:cNvPicPr>
          <p:nvPr/>
        </p:nvPicPr>
        <p:blipFill>
          <a:blip r:embed="rId5"/>
          <a:stretch>
            <a:fillRect/>
          </a:stretch>
        </p:blipFill>
        <p:spPr>
          <a:xfrm>
            <a:off x="0" y="1345"/>
            <a:ext cx="12192000" cy="1619447"/>
          </a:xfrm>
          <a:prstGeom prst="rect">
            <a:avLst/>
          </a:prstGeom>
        </p:spPr>
      </p:pic>
    </p:spTree>
    <p:extLst>
      <p:ext uri="{BB962C8B-B14F-4D97-AF65-F5344CB8AC3E}">
        <p14:creationId xmlns:p14="http://schemas.microsoft.com/office/powerpoint/2010/main" val="150049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560909" y="2033499"/>
            <a:ext cx="6437069" cy="3391913"/>
          </a:xfrm>
        </p:spPr>
        <p:txBody>
          <a:bodyPr>
            <a:normAutofit/>
          </a:bodyPr>
          <a:lstStyle/>
          <a:p>
            <a:pPr>
              <a:lnSpc>
                <a:spcPct val="120000"/>
              </a:lnSpc>
            </a:pPr>
            <a:r>
              <a:rPr lang="en-GB" sz="3000" dirty="0">
                <a:latin typeface="Calibri Light" panose="020F0302020204030204" pitchFamily="34" charset="0"/>
                <a:cs typeface="Calibri Light" panose="020F0302020204030204" pitchFamily="34" charset="0"/>
              </a:rPr>
              <a:t>The </a:t>
            </a:r>
            <a:r>
              <a:rPr lang="en-GB" sz="3000" b="1" dirty="0">
                <a:latin typeface="Calibri Light" panose="020F0302020204030204" pitchFamily="34" charset="0"/>
                <a:cs typeface="Calibri Light" panose="020F0302020204030204" pitchFamily="34" charset="0"/>
              </a:rPr>
              <a:t>11</a:t>
            </a:r>
            <a:r>
              <a:rPr lang="en-GB" sz="3000" b="1" baseline="30000" dirty="0">
                <a:latin typeface="Calibri Light" panose="020F0302020204030204" pitchFamily="34" charset="0"/>
                <a:cs typeface="Calibri Light" panose="020F0302020204030204" pitchFamily="34" charset="0"/>
              </a:rPr>
              <a:t>th</a:t>
            </a:r>
            <a:r>
              <a:rPr lang="en-GB" sz="3000" b="1" dirty="0">
                <a:latin typeface="Calibri Light" panose="020F0302020204030204" pitchFamily="34" charset="0"/>
                <a:cs typeface="Calibri Light" panose="020F0302020204030204" pitchFamily="34" charset="0"/>
              </a:rPr>
              <a:t> February </a:t>
            </a:r>
            <a:r>
              <a:rPr lang="en-GB" sz="3000" dirty="0">
                <a:latin typeface="Calibri Light" panose="020F0302020204030204" pitchFamily="34" charset="0"/>
                <a:cs typeface="Calibri Light" panose="020F0302020204030204" pitchFamily="34" charset="0"/>
              </a:rPr>
              <a:t>is ‘</a:t>
            </a:r>
            <a:r>
              <a:rPr lang="en-GB" sz="3000" b="1" dirty="0">
                <a:latin typeface="Calibri Light" panose="020F0302020204030204" pitchFamily="34" charset="0"/>
                <a:cs typeface="Calibri Light" panose="020F0302020204030204" pitchFamily="34" charset="0"/>
              </a:rPr>
              <a:t>Safer Internet Day</a:t>
            </a:r>
            <a:r>
              <a:rPr lang="en-GB" sz="3000" dirty="0">
                <a:latin typeface="Calibri Light" panose="020F0302020204030204" pitchFamily="34" charset="0"/>
                <a:cs typeface="Calibri Light" panose="020F0302020204030204" pitchFamily="34" charset="0"/>
              </a:rPr>
              <a:t>’.</a:t>
            </a:r>
          </a:p>
          <a:p>
            <a:pPr>
              <a:lnSpc>
                <a:spcPct val="120000"/>
              </a:lnSpc>
            </a:pPr>
            <a:r>
              <a:rPr lang="en-GB" sz="3000" dirty="0">
                <a:latin typeface="Calibri Light" panose="020F0302020204030204" pitchFamily="34" charset="0"/>
                <a:cs typeface="Calibri Light" panose="020F0302020204030204" pitchFamily="34" charset="0"/>
              </a:rPr>
              <a:t>We are going to watch a clip from BBC’s Newsround, ‘</a:t>
            </a:r>
            <a:r>
              <a:rPr lang="en-GB" sz="3000" b="1" dirty="0">
                <a:latin typeface="Calibri Light" panose="020F0302020204030204" pitchFamily="34" charset="0"/>
                <a:cs typeface="Calibri Light" panose="020F0302020204030204" pitchFamily="34" charset="0"/>
              </a:rPr>
              <a:t>Your internet safety questions answered</a:t>
            </a:r>
            <a:r>
              <a:rPr lang="en-GB" sz="3000" dirty="0">
                <a:latin typeface="Calibri Light" panose="020F0302020204030204" pitchFamily="34" charset="0"/>
                <a:cs typeface="Calibri Light" panose="020F0302020204030204" pitchFamily="34" charset="0"/>
              </a:rPr>
              <a:t>’.</a:t>
            </a:r>
          </a:p>
          <a:p>
            <a:pPr>
              <a:lnSpc>
                <a:spcPct val="120000"/>
              </a:lnSpc>
            </a:pPr>
            <a:endParaRPr lang="en-GB" sz="4000" dirty="0"/>
          </a:p>
          <a:p>
            <a:pPr>
              <a:lnSpc>
                <a:spcPct val="120000"/>
              </a:lnSpc>
            </a:pPr>
            <a:endParaRPr lang="en-GB" sz="4400" dirty="0"/>
          </a:p>
          <a:p>
            <a:pPr>
              <a:lnSpc>
                <a:spcPct val="120000"/>
              </a:lnSpc>
            </a:pPr>
            <a:endParaRPr lang="en-GB" sz="44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1593908" y="5133737"/>
            <a:ext cx="3589662" cy="276999"/>
          </a:xfrm>
          <a:prstGeom prst="rect">
            <a:avLst/>
          </a:prstGeom>
          <a:noFill/>
        </p:spPr>
        <p:txBody>
          <a:bodyPr wrap="square" rtlCol="0">
            <a:spAutoFit/>
          </a:bodyPr>
          <a:lstStyle/>
          <a:p>
            <a:pPr algn="r"/>
            <a:r>
              <a:rPr lang="en-GB" sz="1200" i="1" dirty="0">
                <a:latin typeface="Calibri Light" panose="020F0302020204030204" pitchFamily="34" charset="0"/>
                <a:cs typeface="Calibri Light" panose="020F0302020204030204" pitchFamily="34" charset="0"/>
              </a:rPr>
              <a:t>Credit: Pete </a:t>
            </a:r>
            <a:r>
              <a:rPr lang="en-GB" sz="1200" i="1" dirty="0" err="1">
                <a:latin typeface="Calibri Light" panose="020F0302020204030204" pitchFamily="34" charset="0"/>
                <a:cs typeface="Calibri Light" panose="020F0302020204030204" pitchFamily="34" charset="0"/>
              </a:rPr>
              <a:t>Linforth</a:t>
            </a:r>
            <a:r>
              <a:rPr lang="en-GB" sz="1200" i="1" dirty="0">
                <a:latin typeface="Calibri Light" panose="020F0302020204030204" pitchFamily="34" charset="0"/>
                <a:cs typeface="Calibri Light" panose="020F0302020204030204" pitchFamily="34" charset="0"/>
              </a:rPr>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83" y="2396830"/>
            <a:ext cx="4498397" cy="27646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9D0147C-B23A-49BE-BCB0-795D09F68FF0}"/>
              </a:ext>
            </a:extLst>
          </p:cNvPr>
          <p:cNvSpPr/>
          <p:nvPr/>
        </p:nvSpPr>
        <p:spPr>
          <a:xfrm>
            <a:off x="1240116" y="5413566"/>
            <a:ext cx="3969613" cy="338554"/>
          </a:xfrm>
          <a:prstGeom prst="rect">
            <a:avLst/>
          </a:prstGeom>
        </p:spPr>
        <p:txBody>
          <a:bodyPr wrap="none">
            <a:spAutoFit/>
          </a:bodyPr>
          <a:lstStyle/>
          <a:p>
            <a:r>
              <a:rPr lang="en-GB" sz="1600" dirty="0">
                <a:latin typeface="Calibri Light" panose="020F0302020204030204" pitchFamily="34" charset="0"/>
                <a:cs typeface="Calibri Light" panose="020F0302020204030204" pitchFamily="34" charset="0"/>
                <a:hlinkClick r:id="rId4"/>
              </a:rPr>
              <a:t>https://www.bbc.co.uk/newsround/31356817</a:t>
            </a:r>
            <a:endParaRPr lang="en-GB" sz="1600" dirty="0">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F2DDABE9-3F49-4308-A4DB-B1463C1D41C0}"/>
              </a:ext>
            </a:extLst>
          </p:cNvPr>
          <p:cNvSpPr txBox="1"/>
          <p:nvPr/>
        </p:nvSpPr>
        <p:spPr>
          <a:xfrm>
            <a:off x="5670958" y="4692452"/>
            <a:ext cx="6165908" cy="1077218"/>
          </a:xfrm>
          <a:prstGeom prst="rect">
            <a:avLst/>
          </a:prstGeom>
          <a:noFill/>
          <a:ln w="28575">
            <a:solidFill>
              <a:srgbClr val="33CCCC"/>
            </a:solidFill>
          </a:ln>
        </p:spPr>
        <p:txBody>
          <a:bodyPr wrap="square" rtlCol="0">
            <a:spAutoFit/>
          </a:bodyPr>
          <a:lstStyle/>
          <a:p>
            <a:pPr algn="ctr"/>
            <a:r>
              <a:rPr lang="en-GB" sz="3200" dirty="0">
                <a:latin typeface="Calibri Light" panose="020F0302020204030204" pitchFamily="34" charset="0"/>
                <a:cs typeface="Calibri Light" panose="020F0302020204030204" pitchFamily="34" charset="0"/>
              </a:rPr>
              <a:t>Before we watch, </a:t>
            </a:r>
            <a:r>
              <a:rPr lang="en-GB" sz="3200" b="1" dirty="0">
                <a:latin typeface="Calibri Light" panose="020F0302020204030204" pitchFamily="34" charset="0"/>
                <a:cs typeface="Calibri Light" panose="020F0302020204030204" pitchFamily="34" charset="0"/>
              </a:rPr>
              <a:t>what questions would you like to ask the expert</a:t>
            </a:r>
            <a:r>
              <a:rPr lang="en-GB" sz="3200" dirty="0">
                <a:latin typeface="Calibri Light" panose="020F0302020204030204" pitchFamily="34" charset="0"/>
                <a:cs typeface="Calibri Light" panose="020F0302020204030204" pitchFamily="34" charset="0"/>
              </a:rPr>
              <a:t>?</a:t>
            </a:r>
            <a:r>
              <a:rPr lang="en-GB" sz="3200" dirty="0"/>
              <a:t> </a:t>
            </a:r>
          </a:p>
        </p:txBody>
      </p:sp>
      <p:sp>
        <p:nvSpPr>
          <p:cNvPr id="9" name="Rectangle 8">
            <a:extLst>
              <a:ext uri="{FF2B5EF4-FFF2-40B4-BE49-F238E27FC236}">
                <a16:creationId xmlns:a16="http://schemas.microsoft.com/office/drawing/2014/main" id="{B1C0200F-869E-46CB-A765-83E776B0EE50}"/>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9829FBF5-8221-4113-B13E-07F6CC1E192E}"/>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3" name="Picture 12">
            <a:extLst>
              <a:ext uri="{FF2B5EF4-FFF2-40B4-BE49-F238E27FC236}">
                <a16:creationId xmlns:a16="http://schemas.microsoft.com/office/drawing/2014/main" id="{2B8B58A9-4988-46A2-BB27-A64594623EF8}"/>
              </a:ext>
            </a:extLst>
          </p:cNvPr>
          <p:cNvPicPr>
            <a:picLocks noChangeAspect="1"/>
          </p:cNvPicPr>
          <p:nvPr/>
        </p:nvPicPr>
        <p:blipFill>
          <a:blip r:embed="rId6"/>
          <a:stretch>
            <a:fillRect/>
          </a:stretch>
        </p:blipFill>
        <p:spPr>
          <a:xfrm>
            <a:off x="0" y="1345"/>
            <a:ext cx="12192000" cy="1619447"/>
          </a:xfrm>
          <a:prstGeom prst="rect">
            <a:avLst/>
          </a:prstGeom>
        </p:spPr>
      </p:pic>
    </p:spTree>
    <p:extLst>
      <p:ext uri="{BB962C8B-B14F-4D97-AF65-F5344CB8AC3E}">
        <p14:creationId xmlns:p14="http://schemas.microsoft.com/office/powerpoint/2010/main" val="252804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662569" y="1943052"/>
            <a:ext cx="5750765" cy="1875544"/>
          </a:xfrm>
        </p:spPr>
        <p:txBody>
          <a:bodyPr>
            <a:normAutofit/>
          </a:bodyPr>
          <a:lstStyle/>
          <a:p>
            <a:pPr>
              <a:lnSpc>
                <a:spcPct val="100000"/>
              </a:lnSpc>
            </a:pPr>
            <a:r>
              <a:rPr lang="en-GB" sz="3600" dirty="0">
                <a:latin typeface="Calibri Light" panose="020F0302020204030204" pitchFamily="34" charset="0"/>
                <a:cs typeface="Calibri Light" panose="020F0302020204030204" pitchFamily="34" charset="0"/>
              </a:rPr>
              <a:t>As we watch the video clip, </a:t>
            </a:r>
            <a:r>
              <a:rPr lang="en-GB" sz="3600" b="1" dirty="0">
                <a:latin typeface="Calibri Light" panose="020F0302020204030204" pitchFamily="34" charset="0"/>
                <a:cs typeface="Calibri Light" panose="020F0302020204030204" pitchFamily="34" charset="0"/>
              </a:rPr>
              <a:t>see if your question is answered</a:t>
            </a:r>
            <a:r>
              <a:rPr lang="en-GB" sz="3600" dirty="0">
                <a:latin typeface="Calibri Light" panose="020F0302020204030204" pitchFamily="34" charset="0"/>
                <a:cs typeface="Calibri Light" panose="020F0302020204030204" pitchFamily="34" charset="0"/>
              </a:rPr>
              <a:t>.</a:t>
            </a:r>
          </a:p>
          <a:p>
            <a:pPr>
              <a:lnSpc>
                <a:spcPct val="120000"/>
              </a:lnSpc>
            </a:pPr>
            <a:endParaRPr lang="en-GB" sz="4400" dirty="0"/>
          </a:p>
          <a:p>
            <a:pPr>
              <a:lnSpc>
                <a:spcPct val="120000"/>
              </a:lnSpc>
            </a:pPr>
            <a:endParaRPr lang="en-GB" sz="4800" dirty="0"/>
          </a:p>
          <a:p>
            <a:pPr>
              <a:lnSpc>
                <a:spcPct val="120000"/>
              </a:lnSpc>
            </a:pPr>
            <a:endParaRPr lang="en-GB" sz="48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1635853" y="5205806"/>
            <a:ext cx="3589662" cy="276999"/>
          </a:xfrm>
          <a:prstGeom prst="rect">
            <a:avLst/>
          </a:prstGeom>
          <a:noFill/>
        </p:spPr>
        <p:txBody>
          <a:bodyPr wrap="square" rtlCol="0">
            <a:spAutoFit/>
          </a:bodyPr>
          <a:lstStyle/>
          <a:p>
            <a:pPr algn="r"/>
            <a:r>
              <a:rPr lang="en-GB" sz="1200" i="1" dirty="0">
                <a:latin typeface="Calibri Light" panose="020F0302020204030204" pitchFamily="34" charset="0"/>
                <a:cs typeface="Calibri Light" panose="020F0302020204030204" pitchFamily="34" charset="0"/>
              </a:rPr>
              <a:t>Credit: Pete </a:t>
            </a:r>
            <a:r>
              <a:rPr lang="en-GB" sz="1200" i="1" dirty="0" err="1">
                <a:latin typeface="Calibri Light" panose="020F0302020204030204" pitchFamily="34" charset="0"/>
                <a:cs typeface="Calibri Light" panose="020F0302020204030204" pitchFamily="34" charset="0"/>
              </a:rPr>
              <a:t>Linforth</a:t>
            </a:r>
            <a:r>
              <a:rPr lang="en-GB" sz="1200" i="1" dirty="0">
                <a:latin typeface="Calibri Light" panose="020F0302020204030204" pitchFamily="34" charset="0"/>
                <a:cs typeface="Calibri Light" panose="020F0302020204030204" pitchFamily="34" charset="0"/>
              </a:rPr>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37" y="2449306"/>
            <a:ext cx="4498397" cy="27646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9D0147C-B23A-49BE-BCB0-795D09F68FF0}"/>
              </a:ext>
            </a:extLst>
          </p:cNvPr>
          <p:cNvSpPr/>
          <p:nvPr/>
        </p:nvSpPr>
        <p:spPr>
          <a:xfrm>
            <a:off x="1290450" y="5428804"/>
            <a:ext cx="3969613" cy="338554"/>
          </a:xfrm>
          <a:prstGeom prst="rect">
            <a:avLst/>
          </a:prstGeom>
        </p:spPr>
        <p:txBody>
          <a:bodyPr wrap="none">
            <a:spAutoFit/>
          </a:bodyPr>
          <a:lstStyle/>
          <a:p>
            <a:r>
              <a:rPr lang="en-GB" sz="1600" dirty="0">
                <a:latin typeface="Calibri Light" panose="020F0302020204030204" pitchFamily="34" charset="0"/>
                <a:cs typeface="Calibri Light" panose="020F0302020204030204" pitchFamily="34" charset="0"/>
                <a:hlinkClick r:id="rId4"/>
              </a:rPr>
              <a:t>https://www.bbc.co.uk/newsround/31356817</a:t>
            </a:r>
            <a:endParaRPr lang="en-GB" sz="1600" dirty="0">
              <a:latin typeface="Calibri Light" panose="020F0302020204030204" pitchFamily="34" charset="0"/>
              <a:cs typeface="Calibri Light" panose="020F0302020204030204" pitchFamily="34" charset="0"/>
            </a:endParaRPr>
          </a:p>
        </p:txBody>
      </p:sp>
      <p:sp>
        <p:nvSpPr>
          <p:cNvPr id="9" name="Subtitle 2">
            <a:extLst>
              <a:ext uri="{FF2B5EF4-FFF2-40B4-BE49-F238E27FC236}">
                <a16:creationId xmlns:a16="http://schemas.microsoft.com/office/drawing/2014/main" id="{3FD43C26-EC1B-4957-BCF4-A6D4402AB65B}"/>
              </a:ext>
            </a:extLst>
          </p:cNvPr>
          <p:cNvSpPr txBox="1">
            <a:spLocks/>
          </p:cNvSpPr>
          <p:nvPr/>
        </p:nvSpPr>
        <p:spPr>
          <a:xfrm>
            <a:off x="5909636" y="4063038"/>
            <a:ext cx="5640727" cy="1530101"/>
          </a:xfrm>
          <a:prstGeom prst="rect">
            <a:avLst/>
          </a:prstGeom>
          <a:ln w="28575">
            <a:solidFill>
              <a:srgbClr val="D60093"/>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en-GB" sz="3200" dirty="0">
                <a:latin typeface="Calibri Light" panose="020F0302020204030204" pitchFamily="34" charset="0"/>
                <a:cs typeface="Calibri Light" panose="020F0302020204030204" pitchFamily="34" charset="0"/>
              </a:rPr>
              <a:t>Was it? If not, what </a:t>
            </a:r>
            <a:r>
              <a:rPr lang="en-GB" sz="3200" b="1" dirty="0">
                <a:latin typeface="Calibri Light" panose="020F0302020204030204" pitchFamily="34" charset="0"/>
                <a:cs typeface="Calibri Light" panose="020F0302020204030204" pitchFamily="34" charset="0"/>
              </a:rPr>
              <a:t>questions </a:t>
            </a:r>
            <a:r>
              <a:rPr lang="en-GB" sz="3200" dirty="0">
                <a:latin typeface="Calibri Light" panose="020F0302020204030204" pitchFamily="34" charset="0"/>
                <a:cs typeface="Calibri Light" panose="020F0302020204030204" pitchFamily="34" charset="0"/>
              </a:rPr>
              <a:t>do you have that you </a:t>
            </a:r>
            <a:r>
              <a:rPr lang="en-GB" sz="3200" b="1" dirty="0">
                <a:latin typeface="Calibri Light" panose="020F0302020204030204" pitchFamily="34" charset="0"/>
                <a:cs typeface="Calibri Light" panose="020F0302020204030204" pitchFamily="34" charset="0"/>
              </a:rPr>
              <a:t>want to know the answer</a:t>
            </a:r>
            <a:r>
              <a:rPr lang="en-GB" sz="3200" dirty="0">
                <a:latin typeface="Calibri Light" panose="020F0302020204030204" pitchFamily="34" charset="0"/>
                <a:cs typeface="Calibri Light" panose="020F0302020204030204" pitchFamily="34" charset="0"/>
              </a:rPr>
              <a:t> to?</a:t>
            </a:r>
          </a:p>
          <a:p>
            <a:pPr>
              <a:lnSpc>
                <a:spcPct val="120000"/>
              </a:lnSpc>
            </a:pPr>
            <a:endParaRPr lang="en-GB" sz="4800" dirty="0"/>
          </a:p>
          <a:p>
            <a:pPr>
              <a:lnSpc>
                <a:spcPct val="120000"/>
              </a:lnSpc>
            </a:pPr>
            <a:endParaRPr lang="en-GB" sz="4800" dirty="0"/>
          </a:p>
        </p:txBody>
      </p:sp>
      <p:sp>
        <p:nvSpPr>
          <p:cNvPr id="10" name="Rectangle 9">
            <a:extLst>
              <a:ext uri="{FF2B5EF4-FFF2-40B4-BE49-F238E27FC236}">
                <a16:creationId xmlns:a16="http://schemas.microsoft.com/office/drawing/2014/main" id="{75C5C07B-7E08-433D-A6D7-715EF60EE339}"/>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764DB8BB-ABA6-4032-94A2-18ABD82F90C2}"/>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3" name="Picture 12">
            <a:extLst>
              <a:ext uri="{FF2B5EF4-FFF2-40B4-BE49-F238E27FC236}">
                <a16:creationId xmlns:a16="http://schemas.microsoft.com/office/drawing/2014/main" id="{5B5930F8-0D0E-4FE4-AF89-6B21AC505A91}"/>
              </a:ext>
            </a:extLst>
          </p:cNvPr>
          <p:cNvPicPr>
            <a:picLocks noChangeAspect="1"/>
          </p:cNvPicPr>
          <p:nvPr/>
        </p:nvPicPr>
        <p:blipFill>
          <a:blip r:embed="rId6"/>
          <a:stretch>
            <a:fillRect/>
          </a:stretch>
        </p:blipFill>
        <p:spPr>
          <a:xfrm>
            <a:off x="0" y="1345"/>
            <a:ext cx="12192000" cy="1619447"/>
          </a:xfrm>
          <a:prstGeom prst="rect">
            <a:avLst/>
          </a:prstGeom>
        </p:spPr>
      </p:pic>
    </p:spTree>
    <p:extLst>
      <p:ext uri="{BB962C8B-B14F-4D97-AF65-F5344CB8AC3E}">
        <p14:creationId xmlns:p14="http://schemas.microsoft.com/office/powerpoint/2010/main" val="256030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786220" y="2329968"/>
            <a:ext cx="5640727" cy="3091948"/>
          </a:xfrm>
        </p:spPr>
        <p:txBody>
          <a:bodyPr>
            <a:normAutofit/>
          </a:bodyPr>
          <a:lstStyle/>
          <a:p>
            <a:pPr>
              <a:lnSpc>
                <a:spcPct val="120000"/>
              </a:lnSpc>
            </a:pPr>
            <a:r>
              <a:rPr lang="en-GB" sz="3200" dirty="0">
                <a:latin typeface="Calibri Light" panose="020F0302020204030204" pitchFamily="34" charset="0"/>
                <a:cs typeface="Calibri Light" panose="020F0302020204030204" pitchFamily="34" charset="0"/>
              </a:rPr>
              <a:t>If you have more </a:t>
            </a:r>
            <a:r>
              <a:rPr lang="en-GB" sz="3200" b="1" dirty="0">
                <a:latin typeface="Calibri Light" panose="020F0302020204030204" pitchFamily="34" charset="0"/>
                <a:cs typeface="Calibri Light" panose="020F0302020204030204" pitchFamily="34" charset="0"/>
              </a:rPr>
              <a:t>questions </a:t>
            </a:r>
            <a:r>
              <a:rPr lang="en-GB" sz="3200" dirty="0">
                <a:latin typeface="Calibri Light" panose="020F0302020204030204" pitchFamily="34" charset="0"/>
                <a:cs typeface="Calibri Light" panose="020F0302020204030204" pitchFamily="34" charset="0"/>
              </a:rPr>
              <a:t>or </a:t>
            </a:r>
            <a:r>
              <a:rPr lang="en-GB" sz="3200" b="1" dirty="0">
                <a:latin typeface="Calibri Light" panose="020F0302020204030204" pitchFamily="34" charset="0"/>
                <a:cs typeface="Calibri Light" panose="020F0302020204030204" pitchFamily="34" charset="0"/>
              </a:rPr>
              <a:t>concerns </a:t>
            </a:r>
            <a:r>
              <a:rPr lang="en-GB" sz="3200" dirty="0">
                <a:latin typeface="Calibri Light" panose="020F0302020204030204" pitchFamily="34" charset="0"/>
                <a:cs typeface="Calibri Light" panose="020F0302020204030204" pitchFamily="34" charset="0"/>
              </a:rPr>
              <a:t>about you or your friends staying safe online, </a:t>
            </a:r>
            <a:r>
              <a:rPr lang="en-GB" sz="3200" b="1" dirty="0">
                <a:latin typeface="Calibri Light" panose="020F0302020204030204" pitchFamily="34" charset="0"/>
                <a:cs typeface="Calibri Light" panose="020F0302020204030204" pitchFamily="34" charset="0"/>
              </a:rPr>
              <a:t>speak to an adult you trust </a:t>
            </a:r>
            <a:r>
              <a:rPr lang="en-GB" sz="3200" dirty="0">
                <a:latin typeface="Calibri Light" panose="020F0302020204030204" pitchFamily="34" charset="0"/>
                <a:cs typeface="Calibri Light" panose="020F0302020204030204" pitchFamily="34" charset="0"/>
              </a:rPr>
              <a:t>(your teachers, an adult at home)!</a:t>
            </a:r>
          </a:p>
          <a:p>
            <a:pPr>
              <a:lnSpc>
                <a:spcPct val="120000"/>
              </a:lnSpc>
            </a:pPr>
            <a:endParaRPr lang="en-GB" sz="4800" dirty="0"/>
          </a:p>
          <a:p>
            <a:pPr>
              <a:lnSpc>
                <a:spcPct val="120000"/>
              </a:lnSpc>
            </a:pPr>
            <a:endParaRPr lang="en-GB" sz="48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1635853" y="5193127"/>
            <a:ext cx="3589662" cy="276999"/>
          </a:xfrm>
          <a:prstGeom prst="rect">
            <a:avLst/>
          </a:prstGeom>
          <a:noFill/>
        </p:spPr>
        <p:txBody>
          <a:bodyPr wrap="square" rtlCol="0">
            <a:spAutoFit/>
          </a:bodyPr>
          <a:lstStyle/>
          <a:p>
            <a:pPr algn="r"/>
            <a:r>
              <a:rPr lang="en-GB" sz="1200" i="1" dirty="0">
                <a:latin typeface="Calibri Light" panose="020F0302020204030204" pitchFamily="34" charset="0"/>
                <a:cs typeface="Calibri Light" panose="020F0302020204030204" pitchFamily="34" charset="0"/>
              </a:rPr>
              <a:t>Credit: Pete </a:t>
            </a:r>
            <a:r>
              <a:rPr lang="en-GB" sz="1200" i="1" dirty="0" err="1">
                <a:latin typeface="Calibri Light" panose="020F0302020204030204" pitchFamily="34" charset="0"/>
                <a:cs typeface="Calibri Light" panose="020F0302020204030204" pitchFamily="34" charset="0"/>
              </a:rPr>
              <a:t>Linforth</a:t>
            </a:r>
            <a:r>
              <a:rPr lang="en-GB" sz="1200" i="1" dirty="0">
                <a:latin typeface="Calibri Light" panose="020F0302020204030204" pitchFamily="34" charset="0"/>
                <a:cs typeface="Calibri Light" panose="020F0302020204030204" pitchFamily="34" charset="0"/>
              </a:rPr>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220" y="2457065"/>
            <a:ext cx="4498397" cy="27646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9D0147C-B23A-49BE-BCB0-795D09F68FF0}"/>
              </a:ext>
            </a:extLst>
          </p:cNvPr>
          <p:cNvSpPr/>
          <p:nvPr/>
        </p:nvSpPr>
        <p:spPr>
          <a:xfrm>
            <a:off x="1281069" y="5414030"/>
            <a:ext cx="3969613" cy="338554"/>
          </a:xfrm>
          <a:prstGeom prst="rect">
            <a:avLst/>
          </a:prstGeom>
        </p:spPr>
        <p:txBody>
          <a:bodyPr wrap="none">
            <a:spAutoFit/>
          </a:bodyPr>
          <a:lstStyle/>
          <a:p>
            <a:r>
              <a:rPr lang="en-GB" sz="1600" dirty="0">
                <a:latin typeface="Calibri Light" panose="020F0302020204030204" pitchFamily="34" charset="0"/>
                <a:cs typeface="Calibri Light" panose="020F0302020204030204" pitchFamily="34" charset="0"/>
                <a:hlinkClick r:id="rId4"/>
              </a:rPr>
              <a:t>https://www.bbc.co.uk/newsround/31356817</a:t>
            </a:r>
            <a:endParaRPr lang="en-GB" sz="1600" dirty="0">
              <a:latin typeface="Calibri Light" panose="020F0302020204030204" pitchFamily="34" charset="0"/>
              <a:cs typeface="Calibri Light" panose="020F0302020204030204" pitchFamily="34" charset="0"/>
            </a:endParaRPr>
          </a:p>
        </p:txBody>
      </p:sp>
      <p:sp>
        <p:nvSpPr>
          <p:cNvPr id="8" name="Rectangle 7">
            <a:extLst>
              <a:ext uri="{FF2B5EF4-FFF2-40B4-BE49-F238E27FC236}">
                <a16:creationId xmlns:a16="http://schemas.microsoft.com/office/drawing/2014/main" id="{9052523A-A09F-4C5A-A52C-7061A54A7DC2}"/>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B45C9CD7-1254-496C-BE24-32387A3BFCCB}"/>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2" name="Picture 11">
            <a:extLst>
              <a:ext uri="{FF2B5EF4-FFF2-40B4-BE49-F238E27FC236}">
                <a16:creationId xmlns:a16="http://schemas.microsoft.com/office/drawing/2014/main" id="{2A0375DD-8E40-443C-95AD-A6CDEF351B01}"/>
              </a:ext>
            </a:extLst>
          </p:cNvPr>
          <p:cNvPicPr>
            <a:picLocks noChangeAspect="1"/>
          </p:cNvPicPr>
          <p:nvPr/>
        </p:nvPicPr>
        <p:blipFill>
          <a:blip r:embed="rId6"/>
          <a:stretch>
            <a:fillRect/>
          </a:stretch>
        </p:blipFill>
        <p:spPr>
          <a:xfrm>
            <a:off x="0" y="1345"/>
            <a:ext cx="12192000" cy="1619447"/>
          </a:xfrm>
          <a:prstGeom prst="rect">
            <a:avLst/>
          </a:prstGeom>
        </p:spPr>
      </p:pic>
    </p:spTree>
    <p:extLst>
      <p:ext uri="{BB962C8B-B14F-4D97-AF65-F5344CB8AC3E}">
        <p14:creationId xmlns:p14="http://schemas.microsoft.com/office/powerpoint/2010/main" val="253624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621604" y="2345049"/>
            <a:ext cx="6148149" cy="3175578"/>
          </a:xfrm>
        </p:spPr>
        <p:txBody>
          <a:bodyPr>
            <a:normAutofit/>
          </a:bodyPr>
          <a:lstStyle/>
          <a:p>
            <a:pPr>
              <a:lnSpc>
                <a:spcPct val="110000"/>
              </a:lnSpc>
              <a:spcBef>
                <a:spcPts val="600"/>
              </a:spcBef>
            </a:pPr>
            <a:r>
              <a:rPr lang="en-GB" sz="2800" dirty="0">
                <a:latin typeface="Calibri Light" panose="020F0302020204030204" pitchFamily="34" charset="0"/>
                <a:cs typeface="Calibri Light" panose="020F0302020204030204" pitchFamily="34" charset="0"/>
              </a:rPr>
              <a:t>PSHE suggested activity:</a:t>
            </a:r>
            <a:br>
              <a:rPr lang="en-GB" sz="2800" dirty="0">
                <a:latin typeface="Calibri Light" panose="020F0302020204030204" pitchFamily="34" charset="0"/>
                <a:cs typeface="Calibri Light" panose="020F0302020204030204" pitchFamily="34" charset="0"/>
              </a:rPr>
            </a:br>
            <a:r>
              <a:rPr lang="en-GB" sz="2800" b="1" u="sng" dirty="0">
                <a:latin typeface="Calibri Light" panose="020F0302020204030204" pitchFamily="34" charset="0"/>
                <a:cs typeface="Calibri Light" panose="020F0302020204030204" pitchFamily="34" charset="0"/>
              </a:rPr>
              <a:t>Class Debate</a:t>
            </a:r>
            <a:r>
              <a:rPr lang="en-GB" sz="2800" b="1" dirty="0">
                <a:latin typeface="Calibri Light" panose="020F0302020204030204" pitchFamily="34" charset="0"/>
                <a:cs typeface="Calibri Light" panose="020F0302020204030204" pitchFamily="34" charset="0"/>
              </a:rPr>
              <a:t>: The internet causes more harm than good</a:t>
            </a:r>
            <a:r>
              <a:rPr lang="en-GB" sz="2800" dirty="0">
                <a:latin typeface="Calibri Light" panose="020F0302020204030204" pitchFamily="34" charset="0"/>
                <a:cs typeface="Calibri Light" panose="020F0302020204030204" pitchFamily="34" charset="0"/>
              </a:rPr>
              <a:t>.</a:t>
            </a:r>
          </a:p>
          <a:p>
            <a:pPr>
              <a:lnSpc>
                <a:spcPct val="110000"/>
              </a:lnSpc>
              <a:spcBef>
                <a:spcPts val="600"/>
              </a:spcBef>
            </a:pPr>
            <a:endParaRPr lang="en-GB" sz="2800" dirty="0">
              <a:latin typeface="Calibri Light" panose="020F0302020204030204" pitchFamily="34" charset="0"/>
              <a:cs typeface="Calibri Light" panose="020F0302020204030204" pitchFamily="34" charset="0"/>
            </a:endParaRPr>
          </a:p>
          <a:p>
            <a:pPr>
              <a:lnSpc>
                <a:spcPct val="110000"/>
              </a:lnSpc>
              <a:spcBef>
                <a:spcPts val="600"/>
              </a:spcBef>
            </a:pPr>
            <a:r>
              <a:rPr lang="en-GB" sz="2800" dirty="0">
                <a:latin typeface="Calibri Light" panose="020F0302020204030204" pitchFamily="34" charset="0"/>
                <a:cs typeface="Calibri Light" panose="020F0302020204030204" pitchFamily="34" charset="0"/>
              </a:rPr>
              <a:t>Print the next slide for pupils to use to prepare themselves for the debate.</a:t>
            </a:r>
          </a:p>
          <a:p>
            <a:pPr>
              <a:lnSpc>
                <a:spcPct val="120000"/>
              </a:lnSpc>
            </a:pPr>
            <a:endParaRPr lang="en-GB" sz="48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1644242" y="5235239"/>
            <a:ext cx="3589662" cy="276999"/>
          </a:xfrm>
          <a:prstGeom prst="rect">
            <a:avLst/>
          </a:prstGeom>
          <a:noFill/>
        </p:spPr>
        <p:txBody>
          <a:bodyPr wrap="square" rtlCol="0">
            <a:spAutoFit/>
          </a:bodyPr>
          <a:lstStyle/>
          <a:p>
            <a:pPr algn="r"/>
            <a:r>
              <a:rPr lang="en-GB" sz="1200" i="1" dirty="0">
                <a:latin typeface="Calibri Light" panose="020F0302020204030204" pitchFamily="34" charset="0"/>
                <a:cs typeface="Calibri Light" panose="020F0302020204030204" pitchFamily="34" charset="0"/>
              </a:rPr>
              <a:t>Credit: Pete </a:t>
            </a:r>
            <a:r>
              <a:rPr lang="en-GB" sz="1200" i="1" dirty="0" err="1">
                <a:latin typeface="Calibri Light" panose="020F0302020204030204" pitchFamily="34" charset="0"/>
                <a:cs typeface="Calibri Light" panose="020F0302020204030204" pitchFamily="34" charset="0"/>
              </a:rPr>
              <a:t>Linforth</a:t>
            </a:r>
            <a:r>
              <a:rPr lang="en-GB" sz="1200" i="1" dirty="0">
                <a:latin typeface="Calibri Light" panose="020F0302020204030204" pitchFamily="34" charset="0"/>
                <a:cs typeface="Calibri Light" panose="020F0302020204030204" pitchFamily="34" charset="0"/>
              </a:rPr>
              <a:t> (pixabay.com)</a:t>
            </a:r>
          </a:p>
        </p:txBody>
      </p:sp>
      <p:pic>
        <p:nvPicPr>
          <p:cNvPr id="1026" name="Picture 2" descr="Earth, Internet, Globalisation, Technology, Network">
            <a:extLst>
              <a:ext uri="{FF2B5EF4-FFF2-40B4-BE49-F238E27FC236}">
                <a16:creationId xmlns:a16="http://schemas.microsoft.com/office/drawing/2014/main" id="{E31B3B43-2407-484A-97B9-C13BC8D5C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28" y="2490602"/>
            <a:ext cx="4498397" cy="27646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F0CD5B9-17DE-4B69-B663-B6FBB6FFD9DE}"/>
              </a:ext>
            </a:extLst>
          </p:cNvPr>
          <p:cNvSpPr/>
          <p:nvPr/>
        </p:nvSpPr>
        <p:spPr>
          <a:xfrm>
            <a:off x="0" y="6461760"/>
            <a:ext cx="12192000" cy="396240"/>
          </a:xfrm>
          <a:prstGeom prst="rect">
            <a:avLst/>
          </a:prstGeom>
          <a:solidFill>
            <a:srgbClr val="C6D47D"/>
          </a:solidFill>
          <a:ln>
            <a:solidFill>
              <a:srgbClr val="CCDC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0CC3BEFC-61A8-484C-B30F-CE6A3715A366}"/>
              </a:ext>
            </a:extLst>
          </p:cNvPr>
          <p:cNvPicPr>
            <a:picLocks noChangeAspect="1"/>
          </p:cNvPicPr>
          <p:nvPr/>
        </p:nvPicPr>
        <p:blipFill rotWithShape="1">
          <a:blip r:embed="rId4">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1" name="Picture 10">
            <a:extLst>
              <a:ext uri="{FF2B5EF4-FFF2-40B4-BE49-F238E27FC236}">
                <a16:creationId xmlns:a16="http://schemas.microsoft.com/office/drawing/2014/main" id="{31585B98-CB3E-48F6-9601-886FF8E27FBE}"/>
              </a:ext>
            </a:extLst>
          </p:cNvPr>
          <p:cNvPicPr>
            <a:picLocks noChangeAspect="1"/>
          </p:cNvPicPr>
          <p:nvPr/>
        </p:nvPicPr>
        <p:blipFill>
          <a:blip r:embed="rId5"/>
          <a:stretch>
            <a:fillRect/>
          </a:stretch>
        </p:blipFill>
        <p:spPr>
          <a:xfrm>
            <a:off x="0" y="1345"/>
            <a:ext cx="12192000" cy="1619447"/>
          </a:xfrm>
          <a:prstGeom prst="rect">
            <a:avLst/>
          </a:prstGeom>
        </p:spPr>
      </p:pic>
    </p:spTree>
    <p:extLst>
      <p:ext uri="{BB962C8B-B14F-4D97-AF65-F5344CB8AC3E}">
        <p14:creationId xmlns:p14="http://schemas.microsoft.com/office/powerpoint/2010/main" val="391379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FFE7A36-F481-4244-8DCC-01B3A9771D6C}"/>
              </a:ext>
            </a:extLst>
          </p:cNvPr>
          <p:cNvPicPr>
            <a:picLocks noChangeAspect="1"/>
          </p:cNvPicPr>
          <p:nvPr/>
        </p:nvPicPr>
        <p:blipFill>
          <a:blip r:embed="rId2"/>
          <a:stretch>
            <a:fillRect/>
          </a:stretch>
        </p:blipFill>
        <p:spPr>
          <a:xfrm>
            <a:off x="872455" y="83301"/>
            <a:ext cx="10041080" cy="6736421"/>
          </a:xfrm>
          <a:prstGeom prst="rect">
            <a:avLst/>
          </a:prstGeom>
        </p:spPr>
      </p:pic>
    </p:spTree>
    <p:extLst>
      <p:ext uri="{BB962C8B-B14F-4D97-AF65-F5344CB8AC3E}">
        <p14:creationId xmlns:p14="http://schemas.microsoft.com/office/powerpoint/2010/main" val="3036652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sources">
      <a:majorFont>
        <a:latin typeface="Sassoon Primary Rg"/>
        <a:ea typeface=""/>
        <a:cs typeface=""/>
      </a:majorFont>
      <a:minorFont>
        <a:latin typeface="Sassoon Primary R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956</Words>
  <Application>Microsoft Office PowerPoint</Application>
  <PresentationFormat>Widescreen</PresentationFormat>
  <Paragraphs>56</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Sassoon Primary Rg</vt:lpstr>
      <vt:lpstr>Office Theme</vt:lpstr>
      <vt:lpstr>Online Safety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Safety</dc:title>
  <dc:creator>Anna Costello</dc:creator>
  <cp:lastModifiedBy>Rebecca Clark</cp:lastModifiedBy>
  <cp:revision>15</cp:revision>
  <dcterms:created xsi:type="dcterms:W3CDTF">2020-01-06T14:34:30Z</dcterms:created>
  <dcterms:modified xsi:type="dcterms:W3CDTF">2020-01-23T13:00:10Z</dcterms:modified>
</cp:coreProperties>
</file>