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3" r:id="rId3"/>
    <p:sldId id="264" r:id="rId4"/>
    <p:sldId id="260" r:id="rId5"/>
    <p:sldId id="265" r:id="rId6"/>
    <p:sldId id="266"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83D32-50B8-499A-AB9E-FA7FFD03EE26}" type="datetimeFigureOut">
              <a:rPr lang="en-GB" smtClean="0"/>
              <a:t>30/01/2020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1D2E8E-1D70-42A1-A784-15A9FE87F1CD}" type="slidenum">
              <a:rPr lang="en-GB" smtClean="0"/>
              <a:t>‹#›</a:t>
            </a:fld>
            <a:endParaRPr lang="en-GB"/>
          </a:p>
        </p:txBody>
      </p:sp>
    </p:spTree>
    <p:extLst>
      <p:ext uri="{BB962C8B-B14F-4D97-AF65-F5344CB8AC3E}">
        <p14:creationId xmlns:p14="http://schemas.microsoft.com/office/powerpoint/2010/main" val="752910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1</a:t>
            </a:fld>
            <a:endParaRPr lang="en-GB"/>
          </a:p>
        </p:txBody>
      </p:sp>
    </p:spTree>
    <p:extLst>
      <p:ext uri="{BB962C8B-B14F-4D97-AF65-F5344CB8AC3E}">
        <p14:creationId xmlns:p14="http://schemas.microsoft.com/office/powerpoint/2010/main" val="311313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2</a:t>
            </a:fld>
            <a:endParaRPr lang="en-GB"/>
          </a:p>
        </p:txBody>
      </p:sp>
    </p:spTree>
    <p:extLst>
      <p:ext uri="{BB962C8B-B14F-4D97-AF65-F5344CB8AC3E}">
        <p14:creationId xmlns:p14="http://schemas.microsoft.com/office/powerpoint/2010/main" val="300091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3</a:t>
            </a:fld>
            <a:endParaRPr lang="en-GB"/>
          </a:p>
        </p:txBody>
      </p:sp>
    </p:spTree>
    <p:extLst>
      <p:ext uri="{BB962C8B-B14F-4D97-AF65-F5344CB8AC3E}">
        <p14:creationId xmlns:p14="http://schemas.microsoft.com/office/powerpoint/2010/main" val="219399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4</a:t>
            </a:fld>
            <a:endParaRPr lang="en-GB"/>
          </a:p>
        </p:txBody>
      </p:sp>
    </p:spTree>
    <p:extLst>
      <p:ext uri="{BB962C8B-B14F-4D97-AF65-F5344CB8AC3E}">
        <p14:creationId xmlns:p14="http://schemas.microsoft.com/office/powerpoint/2010/main" val="2914670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5</a:t>
            </a:fld>
            <a:endParaRPr lang="en-GB"/>
          </a:p>
        </p:txBody>
      </p:sp>
    </p:spTree>
    <p:extLst>
      <p:ext uri="{BB962C8B-B14F-4D97-AF65-F5344CB8AC3E}">
        <p14:creationId xmlns:p14="http://schemas.microsoft.com/office/powerpoint/2010/main" val="3102535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6</a:t>
            </a:fld>
            <a:endParaRPr lang="en-GB"/>
          </a:p>
        </p:txBody>
      </p:sp>
    </p:spTree>
    <p:extLst>
      <p:ext uri="{BB962C8B-B14F-4D97-AF65-F5344CB8AC3E}">
        <p14:creationId xmlns:p14="http://schemas.microsoft.com/office/powerpoint/2010/main" val="419757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2DE3A-AFF9-4731-829D-C1259F21D7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D62DDE-3C97-48C6-B9D6-53F8C6441D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70900F-5337-4740-8393-347675EF8C0D}"/>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DC9B04C5-2688-449E-9A96-F65581E57B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608831-95D2-43FB-A635-99B2B8F9E958}"/>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275230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A52B-7959-413B-80B9-6B01BD3606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86CC58-D9C1-4FDB-B8BA-666ABDAC6E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3ECFCC-014B-4917-B34C-89C20E633095}"/>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E770A2E2-4BB4-4B7F-9540-807993EAE5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549523-DD3A-4B6D-9026-C520BDE307F0}"/>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283858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77B31A-2346-4E0E-9E48-87E24F0AFA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F76CE9-AF04-4DBB-A883-6680D2FB8D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AB2902-6B1A-4B8B-B89A-36FB1D42AD09}"/>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31712AAF-35F9-4295-AC5C-9606F57A4A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C75E48-897F-4D63-9884-B9A9D38AB715}"/>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866406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F6A92-3E97-4CDC-B8BE-3090B3D080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1B6319-54FB-4539-9114-1616A86E1C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DA4740-5133-479A-9D2B-CF585D73951C}"/>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1A2A34EA-F594-4A4C-96BC-B3100A80CA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E7F2E3-EE14-4F78-92D1-E0F383316920}"/>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6103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F1B42-70DE-455B-910E-1446C0B3D4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91BBCF-ECDB-4384-8462-720C7E5747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AD5DD7-C47D-4956-AB82-2F0AEBEB878F}"/>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D6531D4C-5FD1-4E41-9940-9010E5C7F1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577FC3-4EDA-4892-AF52-B91E64426BB9}"/>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429168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B39F5-D2A6-4B43-8B84-A5D119AE11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769B05-469C-4351-B525-753FA9D2F4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C1EE6F-C702-4D59-83E9-C4C0AB4303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3466A8-6DD4-49BC-B6C5-695199D42DEA}"/>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6" name="Footer Placeholder 5">
            <a:extLst>
              <a:ext uri="{FF2B5EF4-FFF2-40B4-BE49-F238E27FC236}">
                <a16:creationId xmlns:a16="http://schemas.microsoft.com/office/drawing/2014/main" id="{97BC721A-C1F9-4766-B3BE-07B043CE5D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358056-9790-48C0-9C5C-5B8F43F4CE0B}"/>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340920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5619B-7DE3-4273-9FC0-3AA5705537D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FDA817-8C45-497A-99D3-906494EAA7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0EC835-D5BC-4748-880C-A50803CDF3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24ADAA0-DE33-4C37-9C20-2D38D0F2B8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473B23-DDD5-471A-8EC6-815A7317CC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C89AAF7-9A70-4E89-9F9D-4D9F37500B81}"/>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8" name="Footer Placeholder 7">
            <a:extLst>
              <a:ext uri="{FF2B5EF4-FFF2-40B4-BE49-F238E27FC236}">
                <a16:creationId xmlns:a16="http://schemas.microsoft.com/office/drawing/2014/main" id="{52D8219E-0713-4B7C-9B49-4914D45244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4A868E-94E5-431B-A629-0995CE4BD219}"/>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12307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27F46-4ACB-48C5-91AD-F02D97CF9C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9CADBD8-E430-4445-83B0-2580B45CDAAA}"/>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4" name="Footer Placeholder 3">
            <a:extLst>
              <a:ext uri="{FF2B5EF4-FFF2-40B4-BE49-F238E27FC236}">
                <a16:creationId xmlns:a16="http://schemas.microsoft.com/office/drawing/2014/main" id="{3BEC775B-224A-4BC0-93D2-370E741FF61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B00500-EBFE-47FD-A10C-6C8E6D29BD50}"/>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695385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030C6F-5F73-475C-85A8-BD7E9B5B6081}"/>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3" name="Footer Placeholder 2">
            <a:extLst>
              <a:ext uri="{FF2B5EF4-FFF2-40B4-BE49-F238E27FC236}">
                <a16:creationId xmlns:a16="http://schemas.microsoft.com/office/drawing/2014/main" id="{3DC14A22-DC56-4A24-BA09-9AEB0F103BB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9B1F88-82C2-4E9F-905A-2848630CC923}"/>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369850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167F6-ED97-453C-8EDE-0A8745DDDF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077DB3E-367D-41D8-82D1-454BA0F2FD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E33ACE-23C9-4A7A-81D5-A3EDFAC4A8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FBB282-64B7-458F-B59A-4D492B670548}"/>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6" name="Footer Placeholder 5">
            <a:extLst>
              <a:ext uri="{FF2B5EF4-FFF2-40B4-BE49-F238E27FC236}">
                <a16:creationId xmlns:a16="http://schemas.microsoft.com/office/drawing/2014/main" id="{2D5F3C65-F40E-44C4-82B6-D49538A5CB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85C7CB-AD3E-411E-AA81-E22C76DB10C0}"/>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1458170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F21C3-998B-4C8D-9DB7-7D6B493D7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13BC75-2273-4445-88F9-EDB8F912F2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935EC0-BB48-405A-9F1B-2B4972D29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788489-45B2-42F7-9F75-5589271E0C5D}"/>
              </a:ext>
            </a:extLst>
          </p:cNvPr>
          <p:cNvSpPr>
            <a:spLocks noGrp="1"/>
          </p:cNvSpPr>
          <p:nvPr>
            <p:ph type="dt" sz="half" idx="10"/>
          </p:nvPr>
        </p:nvSpPr>
        <p:spPr/>
        <p:txBody>
          <a:bodyPr/>
          <a:lstStyle/>
          <a:p>
            <a:fld id="{2FC244E4-3989-42E8-8683-7DD454AF936D}" type="datetimeFigureOut">
              <a:rPr lang="en-GB" smtClean="0"/>
              <a:t>30/01/2020</a:t>
            </a:fld>
            <a:endParaRPr lang="en-GB"/>
          </a:p>
        </p:txBody>
      </p:sp>
      <p:sp>
        <p:nvSpPr>
          <p:cNvPr id="6" name="Footer Placeholder 5">
            <a:extLst>
              <a:ext uri="{FF2B5EF4-FFF2-40B4-BE49-F238E27FC236}">
                <a16:creationId xmlns:a16="http://schemas.microsoft.com/office/drawing/2014/main" id="{568D536B-D6B7-48C0-AA1D-5A4F4CF76D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DBBD76-C882-488A-943C-81A359D9C27D}"/>
              </a:ext>
            </a:extLst>
          </p:cNvPr>
          <p:cNvSpPr>
            <a:spLocks noGrp="1"/>
          </p:cNvSpPr>
          <p:nvPr>
            <p:ph type="sldNum" sz="quarter" idx="12"/>
          </p:nvPr>
        </p:nvSpPr>
        <p:spPr/>
        <p:txBody>
          <a:bodyPr/>
          <a:lstStyle/>
          <a:p>
            <a:fld id="{69B87C14-407A-4383-9EDD-7587F39FEF22}" type="slidenum">
              <a:rPr lang="en-GB" smtClean="0"/>
              <a:t>‹#›</a:t>
            </a:fld>
            <a:endParaRPr lang="en-GB"/>
          </a:p>
        </p:txBody>
      </p:sp>
    </p:spTree>
    <p:extLst>
      <p:ext uri="{BB962C8B-B14F-4D97-AF65-F5344CB8AC3E}">
        <p14:creationId xmlns:p14="http://schemas.microsoft.com/office/powerpoint/2010/main" val="422852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0E677-CFD0-499D-BAA8-8AD1B61A6E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676285-A0DE-481A-BFEF-54EB02FCF8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3F03DF-2551-4AC0-8BED-1A71EEB5F0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244E4-3989-42E8-8683-7DD454AF936D}" type="datetimeFigureOut">
              <a:rPr lang="en-GB" smtClean="0"/>
              <a:t>30/01/2020</a:t>
            </a:fld>
            <a:endParaRPr lang="en-GB"/>
          </a:p>
        </p:txBody>
      </p:sp>
      <p:sp>
        <p:nvSpPr>
          <p:cNvPr id="5" name="Footer Placeholder 4">
            <a:extLst>
              <a:ext uri="{FF2B5EF4-FFF2-40B4-BE49-F238E27FC236}">
                <a16:creationId xmlns:a16="http://schemas.microsoft.com/office/drawing/2014/main" id="{C7E77489-B7D1-4BA4-ADD1-8E87E77D2B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9F0F86-B812-467A-B1AA-44E2F404A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B87C14-407A-4383-9EDD-7587F39FEF22}" type="slidenum">
              <a:rPr lang="en-GB" smtClean="0"/>
              <a:t>‹#›</a:t>
            </a:fld>
            <a:endParaRPr lang="en-GB"/>
          </a:p>
        </p:txBody>
      </p:sp>
    </p:spTree>
    <p:extLst>
      <p:ext uri="{BB962C8B-B14F-4D97-AF65-F5344CB8AC3E}">
        <p14:creationId xmlns:p14="http://schemas.microsoft.com/office/powerpoint/2010/main" val="726410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hyperlink" Target="https://www.bbc.co.uk/programmes/p06dh1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bc.co.uk/bbcthree/clip/329cb490-3b61-4ea2-ad77-fac0ad46995e"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hyperlink" Target="https://www.bbc.co.uk/bbcthree/clip/329cb490-3b61-4ea2-ad77-fac0ad46995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bbcthree/clip/87c6c18a-6b42-4618-879f-7cfee5bc4083"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59BD-0CC9-4F9C-8B20-8B8BC5191907}"/>
              </a:ext>
            </a:extLst>
          </p:cNvPr>
          <p:cNvSpPr>
            <a:spLocks noGrp="1"/>
          </p:cNvSpPr>
          <p:nvPr>
            <p:ph type="ctrTitle"/>
          </p:nvPr>
        </p:nvSpPr>
        <p:spPr>
          <a:xfrm>
            <a:off x="1524000" y="272413"/>
            <a:ext cx="9144000" cy="1011237"/>
          </a:xfrm>
        </p:spPr>
        <p:txBody>
          <a:bodyPr/>
          <a:lstStyle/>
          <a:p>
            <a:r>
              <a:rPr lang="en-GB" b="1" dirty="0">
                <a:solidFill>
                  <a:schemeClr val="bg1"/>
                </a:solidFill>
                <a:latin typeface="Calibri Light" panose="020F0302020204030204" pitchFamily="34" charset="0"/>
                <a:cs typeface="Calibri Light" panose="020F0302020204030204" pitchFamily="34" charset="0"/>
              </a:rPr>
              <a:t>LGBT History Month</a:t>
            </a:r>
          </a:p>
        </p:txBody>
      </p:sp>
      <p:pic>
        <p:nvPicPr>
          <p:cNvPr id="11" name="Picture 10">
            <a:extLst>
              <a:ext uri="{FF2B5EF4-FFF2-40B4-BE49-F238E27FC236}">
                <a16:creationId xmlns:a16="http://schemas.microsoft.com/office/drawing/2014/main" id="{505F180E-491A-4D12-BB16-1D522AF61022}"/>
              </a:ext>
            </a:extLst>
          </p:cNvPr>
          <p:cNvPicPr>
            <a:picLocks noChangeAspect="1"/>
          </p:cNvPicPr>
          <p:nvPr/>
        </p:nvPicPr>
        <p:blipFill rotWithShape="1">
          <a:blip r:embed="rId3">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0" name="Subtitle 2">
            <a:extLst>
              <a:ext uri="{FF2B5EF4-FFF2-40B4-BE49-F238E27FC236}">
                <a16:creationId xmlns:a16="http://schemas.microsoft.com/office/drawing/2014/main" id="{AEF0C420-20B7-4D26-BD6A-C1F7AFB8A8F3}"/>
              </a:ext>
            </a:extLst>
          </p:cNvPr>
          <p:cNvSpPr>
            <a:spLocks noGrp="1"/>
          </p:cNvSpPr>
          <p:nvPr>
            <p:ph type="subTitle" idx="1"/>
          </p:nvPr>
        </p:nvSpPr>
        <p:spPr>
          <a:xfrm>
            <a:off x="6174307" y="3119983"/>
            <a:ext cx="4861636" cy="1596768"/>
          </a:xfrm>
        </p:spPr>
        <p:txBody>
          <a:bodyPr>
            <a:normAutofit/>
          </a:bodyPr>
          <a:lstStyle/>
          <a:p>
            <a:r>
              <a:rPr lang="en-GB" sz="4800" dirty="0"/>
              <a:t>What does </a:t>
            </a:r>
            <a:r>
              <a:rPr lang="en-GB" sz="4800" b="1" dirty="0"/>
              <a:t>LGBT </a:t>
            </a:r>
            <a:r>
              <a:rPr lang="en-GB" sz="4800" dirty="0"/>
              <a:t>stand for?</a:t>
            </a:r>
          </a:p>
        </p:txBody>
      </p:sp>
      <p:sp>
        <p:nvSpPr>
          <p:cNvPr id="12" name="TextBox 11">
            <a:extLst>
              <a:ext uri="{FF2B5EF4-FFF2-40B4-BE49-F238E27FC236}">
                <a16:creationId xmlns:a16="http://schemas.microsoft.com/office/drawing/2014/main" id="{32FD9966-FAFA-46F7-9A02-D1DB0B923750}"/>
              </a:ext>
            </a:extLst>
          </p:cNvPr>
          <p:cNvSpPr txBox="1"/>
          <p:nvPr/>
        </p:nvSpPr>
        <p:spPr>
          <a:xfrm>
            <a:off x="3286995" y="4266203"/>
            <a:ext cx="1861002" cy="261610"/>
          </a:xfrm>
          <a:prstGeom prst="rect">
            <a:avLst/>
          </a:prstGeom>
          <a:noFill/>
        </p:spPr>
        <p:txBody>
          <a:bodyPr wrap="square" rtlCol="0">
            <a:spAutoFit/>
          </a:bodyPr>
          <a:lstStyle/>
          <a:p>
            <a:pPr algn="r"/>
            <a:r>
              <a:rPr lang="en-GB" sz="1100" i="1" dirty="0"/>
              <a:t>Credit: MMI9 (pixabay.com)</a:t>
            </a:r>
          </a:p>
        </p:txBody>
      </p:sp>
      <p:pic>
        <p:nvPicPr>
          <p:cNvPr id="13" name="Picture 2" descr="Lgbt, Lesbian, Gay, Homosexual, Pride, Rainbow, Symbol">
            <a:extLst>
              <a:ext uri="{FF2B5EF4-FFF2-40B4-BE49-F238E27FC236}">
                <a16:creationId xmlns:a16="http://schemas.microsoft.com/office/drawing/2014/main" id="{9A850DB6-9CA6-4C1C-90AB-7495186B03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6057" y="2530246"/>
            <a:ext cx="4261877" cy="2130939"/>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5E97C8D0-51B1-411D-9B77-4292C3CB4EF6}"/>
              </a:ext>
            </a:extLst>
          </p:cNvPr>
          <p:cNvSpPr txBox="1">
            <a:spLocks/>
          </p:cNvSpPr>
          <p:nvPr/>
        </p:nvSpPr>
        <p:spPr>
          <a:xfrm>
            <a:off x="1663987" y="178132"/>
            <a:ext cx="9144000" cy="10112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dirty="0">
                <a:solidFill>
                  <a:schemeClr val="bg1"/>
                </a:solidFill>
                <a:latin typeface="Calibri Light" panose="020F0302020204030204" pitchFamily="34" charset="0"/>
                <a:cs typeface="Calibri Light" panose="020F0302020204030204" pitchFamily="34" charset="0"/>
              </a:rPr>
              <a:t>LGBT History Month</a:t>
            </a:r>
          </a:p>
        </p:txBody>
      </p:sp>
      <p:pic>
        <p:nvPicPr>
          <p:cNvPr id="4" name="Picture 3">
            <a:extLst>
              <a:ext uri="{FF2B5EF4-FFF2-40B4-BE49-F238E27FC236}">
                <a16:creationId xmlns:a16="http://schemas.microsoft.com/office/drawing/2014/main" id="{8E3BFDCC-B901-488B-96BD-5CFF203E8A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622"/>
            <a:ext cx="12192000" cy="1615702"/>
          </a:xfrm>
          <a:prstGeom prst="rect">
            <a:avLst/>
          </a:prstGeom>
        </p:spPr>
      </p:pic>
      <p:sp>
        <p:nvSpPr>
          <p:cNvPr id="6" name="Rectangle 5">
            <a:extLst>
              <a:ext uri="{FF2B5EF4-FFF2-40B4-BE49-F238E27FC236}">
                <a16:creationId xmlns:a16="http://schemas.microsoft.com/office/drawing/2014/main" id="{9E83D811-04E8-4ABC-8C77-D763ABFB2634}"/>
              </a:ext>
            </a:extLst>
          </p:cNvPr>
          <p:cNvSpPr/>
          <p:nvPr/>
        </p:nvSpPr>
        <p:spPr>
          <a:xfrm>
            <a:off x="0" y="-9728"/>
            <a:ext cx="12192000" cy="1621808"/>
          </a:xfrm>
          <a:prstGeom prst="rect">
            <a:avLst/>
          </a:prstGeom>
          <a:solidFill>
            <a:schemeClr val="bg1">
              <a:alpha val="30000"/>
            </a:schemeClr>
          </a:solidFill>
          <a:ln>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994227A-D8ED-4A52-9DCA-69E19135D679}"/>
              </a:ext>
            </a:extLst>
          </p:cNvPr>
          <p:cNvSpPr txBox="1"/>
          <p:nvPr/>
        </p:nvSpPr>
        <p:spPr>
          <a:xfrm>
            <a:off x="2086761" y="337921"/>
            <a:ext cx="8018478" cy="1015663"/>
          </a:xfrm>
          <a:prstGeom prst="rect">
            <a:avLst/>
          </a:prstGeom>
          <a:noFill/>
        </p:spPr>
        <p:txBody>
          <a:bodyPr wrap="square" rtlCol="0">
            <a:spAutoFit/>
          </a:bodyPr>
          <a:lstStyle/>
          <a:p>
            <a:pPr algn="ctr"/>
            <a:r>
              <a:rPr lang="en-GB" sz="6000" dirty="0"/>
              <a:t>LGBT History Month</a:t>
            </a:r>
          </a:p>
        </p:txBody>
      </p:sp>
      <p:sp>
        <p:nvSpPr>
          <p:cNvPr id="17" name="Rectangle 16">
            <a:extLst>
              <a:ext uri="{FF2B5EF4-FFF2-40B4-BE49-F238E27FC236}">
                <a16:creationId xmlns:a16="http://schemas.microsoft.com/office/drawing/2014/main" id="{7C0A0D63-25C4-465E-AD41-0510023579B7}"/>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7149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05F180E-491A-4D12-BB16-1D522AF61022}"/>
              </a:ext>
            </a:extLst>
          </p:cNvPr>
          <p:cNvPicPr>
            <a:picLocks noChangeAspect="1"/>
          </p:cNvPicPr>
          <p:nvPr/>
        </p:nvPicPr>
        <p:blipFill rotWithShape="1">
          <a:blip r:embed="rId3">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2" name="TextBox 11">
            <a:extLst>
              <a:ext uri="{FF2B5EF4-FFF2-40B4-BE49-F238E27FC236}">
                <a16:creationId xmlns:a16="http://schemas.microsoft.com/office/drawing/2014/main" id="{32FD9966-FAFA-46F7-9A02-D1DB0B923750}"/>
              </a:ext>
            </a:extLst>
          </p:cNvPr>
          <p:cNvSpPr txBox="1"/>
          <p:nvPr/>
        </p:nvSpPr>
        <p:spPr>
          <a:xfrm>
            <a:off x="3010199" y="4303551"/>
            <a:ext cx="1919765" cy="261610"/>
          </a:xfrm>
          <a:prstGeom prst="rect">
            <a:avLst/>
          </a:prstGeom>
          <a:noFill/>
        </p:spPr>
        <p:txBody>
          <a:bodyPr wrap="square" rtlCol="0">
            <a:spAutoFit/>
          </a:bodyPr>
          <a:lstStyle/>
          <a:p>
            <a:pPr algn="r"/>
            <a:r>
              <a:rPr lang="en-GB" sz="1100" i="1" dirty="0"/>
              <a:t>Credit: MMI9 (pixabay.com)</a:t>
            </a:r>
          </a:p>
        </p:txBody>
      </p:sp>
      <p:pic>
        <p:nvPicPr>
          <p:cNvPr id="13" name="Picture 2" descr="Lgbt, Lesbian, Gay, Homosexual, Pride, Rainbow, Symbol">
            <a:extLst>
              <a:ext uri="{FF2B5EF4-FFF2-40B4-BE49-F238E27FC236}">
                <a16:creationId xmlns:a16="http://schemas.microsoft.com/office/drawing/2014/main" id="{9A850DB6-9CA6-4C1C-90AB-7495186B035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9212" b="20163"/>
          <a:stretch/>
        </p:blipFill>
        <p:spPr bwMode="auto">
          <a:xfrm>
            <a:off x="1040235" y="3068072"/>
            <a:ext cx="4075736" cy="123547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2">
            <a:extLst>
              <a:ext uri="{FF2B5EF4-FFF2-40B4-BE49-F238E27FC236}">
                <a16:creationId xmlns:a16="http://schemas.microsoft.com/office/drawing/2014/main" id="{01EFD945-2DBC-459C-98EF-4B5534BF4DF5}"/>
              </a:ext>
            </a:extLst>
          </p:cNvPr>
          <p:cNvSpPr txBox="1">
            <a:spLocks/>
          </p:cNvSpPr>
          <p:nvPr/>
        </p:nvSpPr>
        <p:spPr>
          <a:xfrm>
            <a:off x="5766508" y="2260542"/>
            <a:ext cx="5730789" cy="3540498"/>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pPr>
            <a:r>
              <a:rPr lang="en-GB" sz="4800" dirty="0"/>
              <a:t>LGBT stands for </a:t>
            </a:r>
            <a:r>
              <a:rPr lang="en-GB" sz="4800" b="1" dirty="0"/>
              <a:t>Lesbian</a:t>
            </a:r>
            <a:r>
              <a:rPr lang="en-GB" sz="4800" dirty="0"/>
              <a:t>, </a:t>
            </a:r>
            <a:r>
              <a:rPr lang="en-GB" sz="4800" b="1" dirty="0"/>
              <a:t>Gay</a:t>
            </a:r>
            <a:r>
              <a:rPr lang="en-GB" sz="4800" dirty="0"/>
              <a:t>, </a:t>
            </a:r>
            <a:r>
              <a:rPr lang="en-GB" sz="4800" b="1" dirty="0"/>
              <a:t>Bisexual</a:t>
            </a:r>
            <a:r>
              <a:rPr lang="en-GB" sz="4800" dirty="0"/>
              <a:t> and </a:t>
            </a:r>
            <a:r>
              <a:rPr lang="en-GB" sz="4800" b="1" dirty="0"/>
              <a:t>Transgender</a:t>
            </a:r>
            <a:r>
              <a:rPr lang="en-GB" sz="4800" dirty="0"/>
              <a:t>, but the movement represents many different people, meaning it is often referred to </a:t>
            </a:r>
            <a:r>
              <a:rPr lang="en-GB" sz="4800" b="1" dirty="0"/>
              <a:t>as LGBT+</a:t>
            </a:r>
          </a:p>
        </p:txBody>
      </p:sp>
      <p:sp>
        <p:nvSpPr>
          <p:cNvPr id="17" name="Title 1">
            <a:extLst>
              <a:ext uri="{FF2B5EF4-FFF2-40B4-BE49-F238E27FC236}">
                <a16:creationId xmlns:a16="http://schemas.microsoft.com/office/drawing/2014/main" id="{F5C18532-F326-47A1-935C-01C774FFF38E}"/>
              </a:ext>
            </a:extLst>
          </p:cNvPr>
          <p:cNvSpPr txBox="1">
            <a:spLocks/>
          </p:cNvSpPr>
          <p:nvPr/>
        </p:nvSpPr>
        <p:spPr>
          <a:xfrm>
            <a:off x="1663987" y="178132"/>
            <a:ext cx="9144000" cy="10112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dirty="0">
                <a:solidFill>
                  <a:schemeClr val="bg1"/>
                </a:solidFill>
                <a:latin typeface="Calibri Light" panose="020F0302020204030204" pitchFamily="34" charset="0"/>
                <a:cs typeface="Calibri Light" panose="020F0302020204030204" pitchFamily="34" charset="0"/>
              </a:rPr>
              <a:t>LGBT History Month</a:t>
            </a:r>
          </a:p>
        </p:txBody>
      </p:sp>
      <p:pic>
        <p:nvPicPr>
          <p:cNvPr id="2" name="Picture 1">
            <a:extLst>
              <a:ext uri="{FF2B5EF4-FFF2-40B4-BE49-F238E27FC236}">
                <a16:creationId xmlns:a16="http://schemas.microsoft.com/office/drawing/2014/main" id="{93818CE6-BCEE-49CD-81AF-4219210CA041}"/>
              </a:ext>
            </a:extLst>
          </p:cNvPr>
          <p:cNvPicPr>
            <a:picLocks noChangeAspect="1"/>
          </p:cNvPicPr>
          <p:nvPr/>
        </p:nvPicPr>
        <p:blipFill>
          <a:blip r:embed="rId5"/>
          <a:stretch>
            <a:fillRect/>
          </a:stretch>
        </p:blipFill>
        <p:spPr>
          <a:xfrm>
            <a:off x="0" y="-5052"/>
            <a:ext cx="12192000" cy="1604874"/>
          </a:xfrm>
          <a:prstGeom prst="rect">
            <a:avLst/>
          </a:prstGeom>
        </p:spPr>
      </p:pic>
      <p:sp>
        <p:nvSpPr>
          <p:cNvPr id="10" name="Rectangle 9">
            <a:extLst>
              <a:ext uri="{FF2B5EF4-FFF2-40B4-BE49-F238E27FC236}">
                <a16:creationId xmlns:a16="http://schemas.microsoft.com/office/drawing/2014/main" id="{71664093-87D4-4404-B60A-94FCCFB19895}"/>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105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05F180E-491A-4D12-BB16-1D522AF61022}"/>
              </a:ext>
            </a:extLst>
          </p:cNvPr>
          <p:cNvPicPr>
            <a:picLocks noChangeAspect="1"/>
          </p:cNvPicPr>
          <p:nvPr/>
        </p:nvPicPr>
        <p:blipFill rotWithShape="1">
          <a:blip r:embed="rId3">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0" name="Subtitle 2">
            <a:extLst>
              <a:ext uri="{FF2B5EF4-FFF2-40B4-BE49-F238E27FC236}">
                <a16:creationId xmlns:a16="http://schemas.microsoft.com/office/drawing/2014/main" id="{DB8EE7E6-CBC1-409D-9B5C-7A1CF9F62B66}"/>
              </a:ext>
            </a:extLst>
          </p:cNvPr>
          <p:cNvSpPr>
            <a:spLocks noGrp="1"/>
          </p:cNvSpPr>
          <p:nvPr>
            <p:ph type="subTitle" idx="1"/>
          </p:nvPr>
        </p:nvSpPr>
        <p:spPr>
          <a:xfrm>
            <a:off x="5201828" y="1942741"/>
            <a:ext cx="6615104" cy="2360811"/>
          </a:xfrm>
        </p:spPr>
        <p:txBody>
          <a:bodyPr>
            <a:noAutofit/>
          </a:bodyPr>
          <a:lstStyle/>
          <a:p>
            <a:r>
              <a:rPr lang="en-GB" sz="2800" dirty="0"/>
              <a:t>The </a:t>
            </a:r>
            <a:r>
              <a:rPr lang="en-GB" sz="2800" b="1" dirty="0"/>
              <a:t>rainbow flag </a:t>
            </a:r>
            <a:r>
              <a:rPr lang="en-GB" sz="2800" dirty="0"/>
              <a:t>has become synonymous with the LGBT+ movement,  but </a:t>
            </a:r>
            <a:r>
              <a:rPr lang="en-GB" sz="2800" b="1" dirty="0"/>
              <a:t>where does it come from?</a:t>
            </a:r>
          </a:p>
          <a:p>
            <a:r>
              <a:rPr lang="en-GB" sz="2800" dirty="0"/>
              <a:t>We are going to watch a </a:t>
            </a:r>
            <a:r>
              <a:rPr lang="en-GB" sz="2800" b="1" dirty="0"/>
              <a:t>BBC programme </a:t>
            </a:r>
            <a:r>
              <a:rPr lang="en-GB" sz="2800" dirty="0"/>
              <a:t>that explains the flag’s history.</a:t>
            </a:r>
          </a:p>
          <a:p>
            <a:endParaRPr lang="en-GB" sz="3000" b="1" dirty="0"/>
          </a:p>
          <a:p>
            <a:endParaRPr lang="en-GB" sz="3000" dirty="0"/>
          </a:p>
        </p:txBody>
      </p:sp>
      <p:sp>
        <p:nvSpPr>
          <p:cNvPr id="15" name="TextBox 14">
            <a:extLst>
              <a:ext uri="{FF2B5EF4-FFF2-40B4-BE49-F238E27FC236}">
                <a16:creationId xmlns:a16="http://schemas.microsoft.com/office/drawing/2014/main" id="{BF80197B-E3B3-45B2-835A-29886CD96A02}"/>
              </a:ext>
            </a:extLst>
          </p:cNvPr>
          <p:cNvSpPr txBox="1"/>
          <p:nvPr/>
        </p:nvSpPr>
        <p:spPr>
          <a:xfrm>
            <a:off x="2718033" y="4897862"/>
            <a:ext cx="1907676" cy="261610"/>
          </a:xfrm>
          <a:prstGeom prst="rect">
            <a:avLst/>
          </a:prstGeom>
          <a:noFill/>
        </p:spPr>
        <p:txBody>
          <a:bodyPr wrap="square" rtlCol="0">
            <a:spAutoFit/>
          </a:bodyPr>
          <a:lstStyle/>
          <a:p>
            <a:pPr algn="r"/>
            <a:r>
              <a:rPr lang="en-GB" sz="1100" i="1" dirty="0"/>
              <a:t>Credit: JaneB13 (pixabay.com)</a:t>
            </a:r>
          </a:p>
        </p:txBody>
      </p:sp>
      <p:sp>
        <p:nvSpPr>
          <p:cNvPr id="16" name="Rectangle 15">
            <a:extLst>
              <a:ext uri="{FF2B5EF4-FFF2-40B4-BE49-F238E27FC236}">
                <a16:creationId xmlns:a16="http://schemas.microsoft.com/office/drawing/2014/main" id="{32F33FBA-4402-4249-92CC-AA5C60CEA4BB}"/>
              </a:ext>
            </a:extLst>
          </p:cNvPr>
          <p:cNvSpPr/>
          <p:nvPr/>
        </p:nvSpPr>
        <p:spPr>
          <a:xfrm>
            <a:off x="570368" y="5451566"/>
            <a:ext cx="4055341" cy="615553"/>
          </a:xfrm>
          <a:prstGeom prst="rect">
            <a:avLst/>
          </a:prstGeom>
        </p:spPr>
        <p:txBody>
          <a:bodyPr wrap="none">
            <a:spAutoFit/>
          </a:bodyPr>
          <a:lstStyle/>
          <a:p>
            <a:r>
              <a:rPr lang="en-GB" sz="1600" dirty="0">
                <a:hlinkClick r:id="rId4"/>
              </a:rPr>
              <a:t>https://www.bbc.co.uk/programmes/p06dh1rg</a:t>
            </a:r>
            <a:endParaRPr lang="en-GB" sz="1600" dirty="0"/>
          </a:p>
          <a:p>
            <a:endParaRPr lang="en-GB" dirty="0"/>
          </a:p>
        </p:txBody>
      </p:sp>
      <p:sp>
        <p:nvSpPr>
          <p:cNvPr id="18" name="Subtitle 2">
            <a:extLst>
              <a:ext uri="{FF2B5EF4-FFF2-40B4-BE49-F238E27FC236}">
                <a16:creationId xmlns:a16="http://schemas.microsoft.com/office/drawing/2014/main" id="{6ACB902A-93A1-4BA1-B0E5-0F1FD0DCCB79}"/>
              </a:ext>
            </a:extLst>
          </p:cNvPr>
          <p:cNvSpPr txBox="1">
            <a:spLocks/>
          </p:cNvSpPr>
          <p:nvPr/>
        </p:nvSpPr>
        <p:spPr>
          <a:xfrm>
            <a:off x="5436066" y="4514322"/>
            <a:ext cx="6308521" cy="1245021"/>
          </a:xfrm>
          <a:prstGeom prst="rect">
            <a:avLst/>
          </a:prstGeom>
          <a:ln w="28575">
            <a:solidFill>
              <a:srgbClr val="33CCCC"/>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t>As we watch, think about why people </a:t>
            </a:r>
            <a:r>
              <a:rPr lang="en-GB" sz="2800" b="1" dirty="0"/>
              <a:t>campaign</a:t>
            </a:r>
            <a:r>
              <a:rPr lang="en-GB" sz="2800" dirty="0"/>
              <a:t> for their </a:t>
            </a:r>
            <a:r>
              <a:rPr lang="en-GB" sz="2800" b="1" dirty="0"/>
              <a:t>rights</a:t>
            </a:r>
            <a:r>
              <a:rPr lang="en-GB" sz="2800" dirty="0"/>
              <a:t> and why it is </a:t>
            </a:r>
            <a:r>
              <a:rPr lang="en-GB" sz="2800" b="1" dirty="0"/>
              <a:t>important.</a:t>
            </a:r>
          </a:p>
        </p:txBody>
      </p:sp>
      <p:pic>
        <p:nvPicPr>
          <p:cNvPr id="19" name="Picture 18">
            <a:extLst>
              <a:ext uri="{FF2B5EF4-FFF2-40B4-BE49-F238E27FC236}">
                <a16:creationId xmlns:a16="http://schemas.microsoft.com/office/drawing/2014/main" id="{3DA69E6B-244E-4A1D-8495-1B87886ED6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7413" y="2271092"/>
            <a:ext cx="4342920" cy="2807542"/>
          </a:xfrm>
          <a:prstGeom prst="rect">
            <a:avLst/>
          </a:prstGeom>
        </p:spPr>
      </p:pic>
      <p:pic>
        <p:nvPicPr>
          <p:cNvPr id="12" name="Picture 11">
            <a:extLst>
              <a:ext uri="{FF2B5EF4-FFF2-40B4-BE49-F238E27FC236}">
                <a16:creationId xmlns:a16="http://schemas.microsoft.com/office/drawing/2014/main" id="{0A72B39F-9413-412E-85A5-A03B721362B7}"/>
              </a:ext>
            </a:extLst>
          </p:cNvPr>
          <p:cNvPicPr>
            <a:picLocks noChangeAspect="1"/>
          </p:cNvPicPr>
          <p:nvPr/>
        </p:nvPicPr>
        <p:blipFill>
          <a:blip r:embed="rId6"/>
          <a:stretch>
            <a:fillRect/>
          </a:stretch>
        </p:blipFill>
        <p:spPr>
          <a:xfrm>
            <a:off x="0" y="-5052"/>
            <a:ext cx="12192000" cy="1604874"/>
          </a:xfrm>
          <a:prstGeom prst="rect">
            <a:avLst/>
          </a:prstGeom>
        </p:spPr>
      </p:pic>
      <p:sp>
        <p:nvSpPr>
          <p:cNvPr id="13" name="Rectangle 12">
            <a:extLst>
              <a:ext uri="{FF2B5EF4-FFF2-40B4-BE49-F238E27FC236}">
                <a16:creationId xmlns:a16="http://schemas.microsoft.com/office/drawing/2014/main" id="{FFB29112-6861-4973-88B0-2A372F52D85E}"/>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9309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670958" y="1867449"/>
            <a:ext cx="6021472" cy="2615795"/>
          </a:xfrm>
        </p:spPr>
        <p:txBody>
          <a:bodyPr>
            <a:noAutofit/>
          </a:bodyPr>
          <a:lstStyle/>
          <a:p>
            <a:r>
              <a:rPr lang="en-GB" sz="2800" dirty="0"/>
              <a:t>Ru Paul’s Drag Race has been described as not just a TV show, but as a ‘movement’.</a:t>
            </a:r>
          </a:p>
          <a:p>
            <a:r>
              <a:rPr lang="en-GB" sz="2800" dirty="0"/>
              <a:t>Here, Ru shares five important things that we can all learn from, regardless of how we identify.</a:t>
            </a:r>
          </a:p>
        </p:txBody>
      </p:sp>
      <p:sp>
        <p:nvSpPr>
          <p:cNvPr id="4" name="TextBox 3">
            <a:extLst>
              <a:ext uri="{FF2B5EF4-FFF2-40B4-BE49-F238E27FC236}">
                <a16:creationId xmlns:a16="http://schemas.microsoft.com/office/drawing/2014/main" id="{5C1A1C96-8B99-4B41-A87D-315BF376F4EA}"/>
              </a:ext>
            </a:extLst>
          </p:cNvPr>
          <p:cNvSpPr txBox="1"/>
          <p:nvPr/>
        </p:nvSpPr>
        <p:spPr>
          <a:xfrm>
            <a:off x="3296873" y="4925152"/>
            <a:ext cx="1988957" cy="261610"/>
          </a:xfrm>
          <a:prstGeom prst="rect">
            <a:avLst/>
          </a:prstGeom>
          <a:noFill/>
        </p:spPr>
        <p:txBody>
          <a:bodyPr wrap="square" rtlCol="0">
            <a:spAutoFit/>
          </a:bodyPr>
          <a:lstStyle/>
          <a:p>
            <a:pPr algn="r"/>
            <a:r>
              <a:rPr lang="en-GB" sz="1100" i="1" dirty="0"/>
              <a:t>Credit: BBC Three (</a:t>
            </a:r>
            <a:r>
              <a:rPr lang="en-GB" sz="1100" i="1" dirty="0" err="1"/>
              <a:t>OG:image</a:t>
            </a:r>
            <a:r>
              <a:rPr lang="en-GB" sz="1100" i="1" dirty="0"/>
              <a:t>)</a:t>
            </a:r>
          </a:p>
        </p:txBody>
      </p:sp>
      <p:sp>
        <p:nvSpPr>
          <p:cNvPr id="5" name="Rectangle 4">
            <a:extLst>
              <a:ext uri="{FF2B5EF4-FFF2-40B4-BE49-F238E27FC236}">
                <a16:creationId xmlns:a16="http://schemas.microsoft.com/office/drawing/2014/main" id="{0779B2AE-A16B-4E15-BB1D-58129463010C}"/>
              </a:ext>
            </a:extLst>
          </p:cNvPr>
          <p:cNvSpPr/>
          <p:nvPr/>
        </p:nvSpPr>
        <p:spPr>
          <a:xfrm>
            <a:off x="499571" y="5437967"/>
            <a:ext cx="4710760" cy="584775"/>
          </a:xfrm>
          <a:prstGeom prst="rect">
            <a:avLst/>
          </a:prstGeom>
        </p:spPr>
        <p:txBody>
          <a:bodyPr wrap="square">
            <a:spAutoFit/>
          </a:bodyPr>
          <a:lstStyle/>
          <a:p>
            <a:r>
              <a:rPr lang="en-GB" sz="1600" dirty="0">
                <a:solidFill>
                  <a:srgbClr val="0070C0"/>
                </a:solidFill>
                <a:hlinkClick r:id="rId3">
                  <a:extLst>
                    <a:ext uri="{A12FA001-AC4F-418D-AE19-62706E023703}">
                      <ahyp:hlinkClr xmlns:ahyp="http://schemas.microsoft.com/office/drawing/2018/hyperlinkcolor" val="tx"/>
                    </a:ext>
                  </a:extLst>
                </a:hlinkClick>
              </a:rPr>
              <a:t>https://www.bbc.co.uk/bbcthree/clip/329cb490-3b61-4ea2-ad77-fac0ad46995e</a:t>
            </a:r>
            <a:endParaRPr lang="en-GB" sz="1600" dirty="0">
              <a:solidFill>
                <a:srgbClr val="0070C0"/>
              </a:solidFill>
            </a:endParaRPr>
          </a:p>
        </p:txBody>
      </p:sp>
      <p:pic>
        <p:nvPicPr>
          <p:cNvPr id="2050" name="Picture 2">
            <a:extLst>
              <a:ext uri="{FF2B5EF4-FFF2-40B4-BE49-F238E27FC236}">
                <a16:creationId xmlns:a16="http://schemas.microsoft.com/office/drawing/2014/main" id="{DD37B0A8-4E9A-413D-BB73-AA8684F6E2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7" y="2377649"/>
            <a:ext cx="4567392" cy="2569158"/>
          </a:xfrm>
          <a:prstGeom prst="rect">
            <a:avLst/>
          </a:prstGeom>
          <a:noFill/>
          <a:extLst>
            <a:ext uri="{909E8E84-426E-40DD-AFC4-6F175D3DCCD1}">
              <a14:hiddenFill xmlns:a14="http://schemas.microsoft.com/office/drawing/2010/main">
                <a:solidFill>
                  <a:srgbClr val="FFFFFF"/>
                </a:solidFill>
              </a14:hiddenFill>
            </a:ext>
          </a:extLst>
        </p:spPr>
      </p:pic>
      <p:sp>
        <p:nvSpPr>
          <p:cNvPr id="11" name="Subtitle 2">
            <a:extLst>
              <a:ext uri="{FF2B5EF4-FFF2-40B4-BE49-F238E27FC236}">
                <a16:creationId xmlns:a16="http://schemas.microsoft.com/office/drawing/2014/main" id="{08A06AA5-0EA3-4F2F-B3F2-54900B759C71}"/>
              </a:ext>
            </a:extLst>
          </p:cNvPr>
          <p:cNvSpPr txBox="1">
            <a:spLocks/>
          </p:cNvSpPr>
          <p:nvPr/>
        </p:nvSpPr>
        <p:spPr>
          <a:xfrm>
            <a:off x="5763236" y="4570533"/>
            <a:ext cx="5929193" cy="1237814"/>
          </a:xfrm>
          <a:prstGeom prst="rect">
            <a:avLst/>
          </a:prstGeom>
          <a:ln w="28575">
            <a:solidFill>
              <a:srgbClr val="33CCCC"/>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t>As we watch, decide which of Ru’s five messages you believe is most important to you.</a:t>
            </a:r>
            <a:endParaRPr lang="en-GB" sz="2800" b="1" dirty="0"/>
          </a:p>
        </p:txBody>
      </p:sp>
      <p:pic>
        <p:nvPicPr>
          <p:cNvPr id="15" name="Picture 14">
            <a:extLst>
              <a:ext uri="{FF2B5EF4-FFF2-40B4-BE49-F238E27FC236}">
                <a16:creationId xmlns:a16="http://schemas.microsoft.com/office/drawing/2014/main" id="{493BB76C-B2DD-4C5E-9CA5-02714F9F53F0}"/>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6" name="Picture 15">
            <a:extLst>
              <a:ext uri="{FF2B5EF4-FFF2-40B4-BE49-F238E27FC236}">
                <a16:creationId xmlns:a16="http://schemas.microsoft.com/office/drawing/2014/main" id="{E73BF1A5-D310-45BF-8C93-85943AAACD24}"/>
              </a:ext>
            </a:extLst>
          </p:cNvPr>
          <p:cNvPicPr>
            <a:picLocks noChangeAspect="1"/>
          </p:cNvPicPr>
          <p:nvPr/>
        </p:nvPicPr>
        <p:blipFill>
          <a:blip r:embed="rId6"/>
          <a:stretch>
            <a:fillRect/>
          </a:stretch>
        </p:blipFill>
        <p:spPr>
          <a:xfrm>
            <a:off x="0" y="-5052"/>
            <a:ext cx="12192000" cy="1604874"/>
          </a:xfrm>
          <a:prstGeom prst="rect">
            <a:avLst/>
          </a:prstGeom>
        </p:spPr>
      </p:pic>
      <p:sp>
        <p:nvSpPr>
          <p:cNvPr id="17" name="Rectangle 16">
            <a:extLst>
              <a:ext uri="{FF2B5EF4-FFF2-40B4-BE49-F238E27FC236}">
                <a16:creationId xmlns:a16="http://schemas.microsoft.com/office/drawing/2014/main" id="{6544EA66-AA93-43CC-9097-1AA2FAC7D7B2}"/>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13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981349" y="2561000"/>
            <a:ext cx="5862993" cy="1667051"/>
          </a:xfrm>
        </p:spPr>
        <p:txBody>
          <a:bodyPr>
            <a:noAutofit/>
          </a:bodyPr>
          <a:lstStyle/>
          <a:p>
            <a:r>
              <a:rPr lang="en-GB" sz="4000" dirty="0"/>
              <a:t>Which of Ru Paul’s messages do you think is </a:t>
            </a:r>
            <a:r>
              <a:rPr lang="en-GB" sz="4000" b="1" dirty="0"/>
              <a:t>most important</a:t>
            </a:r>
            <a:r>
              <a:rPr lang="en-GB" sz="4000" dirty="0"/>
              <a:t>?</a:t>
            </a:r>
            <a:br>
              <a:rPr lang="en-GB" sz="4000" dirty="0"/>
            </a:br>
            <a:endParaRPr lang="en-GB" sz="40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3380763" y="4972885"/>
            <a:ext cx="1888290" cy="261610"/>
          </a:xfrm>
          <a:prstGeom prst="rect">
            <a:avLst/>
          </a:prstGeom>
          <a:noFill/>
        </p:spPr>
        <p:txBody>
          <a:bodyPr wrap="square" rtlCol="0">
            <a:spAutoFit/>
          </a:bodyPr>
          <a:lstStyle/>
          <a:p>
            <a:pPr algn="r"/>
            <a:r>
              <a:rPr lang="en-GB" sz="1100" i="1" dirty="0"/>
              <a:t>Credit: BBC Three (</a:t>
            </a:r>
            <a:r>
              <a:rPr lang="en-GB" sz="1100" i="1" dirty="0" err="1"/>
              <a:t>OG:image</a:t>
            </a:r>
            <a:r>
              <a:rPr lang="en-GB" sz="1100" i="1" dirty="0"/>
              <a:t>)</a:t>
            </a:r>
          </a:p>
        </p:txBody>
      </p:sp>
      <p:sp>
        <p:nvSpPr>
          <p:cNvPr id="5" name="Rectangle 4">
            <a:extLst>
              <a:ext uri="{FF2B5EF4-FFF2-40B4-BE49-F238E27FC236}">
                <a16:creationId xmlns:a16="http://schemas.microsoft.com/office/drawing/2014/main" id="{0779B2AE-A16B-4E15-BB1D-58129463010C}"/>
              </a:ext>
            </a:extLst>
          </p:cNvPr>
          <p:cNvSpPr/>
          <p:nvPr/>
        </p:nvSpPr>
        <p:spPr>
          <a:xfrm>
            <a:off x="557018" y="5452806"/>
            <a:ext cx="4653312" cy="584775"/>
          </a:xfrm>
          <a:prstGeom prst="rect">
            <a:avLst/>
          </a:prstGeom>
        </p:spPr>
        <p:txBody>
          <a:bodyPr wrap="square">
            <a:spAutoFit/>
          </a:bodyPr>
          <a:lstStyle/>
          <a:p>
            <a:r>
              <a:rPr lang="en-GB" sz="1600" dirty="0">
                <a:hlinkClick r:id="rId3"/>
              </a:rPr>
              <a:t>https://www.bbc.co.uk/bbcthree/clip/329cb490-3b61-4ea2-ad77-fac0ad46995e</a:t>
            </a:r>
            <a:endParaRPr lang="en-GB" sz="1600" dirty="0"/>
          </a:p>
        </p:txBody>
      </p:sp>
      <p:pic>
        <p:nvPicPr>
          <p:cNvPr id="2050" name="Picture 2">
            <a:extLst>
              <a:ext uri="{FF2B5EF4-FFF2-40B4-BE49-F238E27FC236}">
                <a16:creationId xmlns:a16="http://schemas.microsoft.com/office/drawing/2014/main" id="{DD37B0A8-4E9A-413D-BB73-AA8684F6E2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8" y="2387929"/>
            <a:ext cx="4567392" cy="2569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493BB76C-B2DD-4C5E-9CA5-02714F9F53F0}"/>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0" name="Picture 9">
            <a:extLst>
              <a:ext uri="{FF2B5EF4-FFF2-40B4-BE49-F238E27FC236}">
                <a16:creationId xmlns:a16="http://schemas.microsoft.com/office/drawing/2014/main" id="{A94FDC5B-83F1-464D-BD08-B50EEBAA5E66}"/>
              </a:ext>
            </a:extLst>
          </p:cNvPr>
          <p:cNvPicPr>
            <a:picLocks noChangeAspect="1"/>
          </p:cNvPicPr>
          <p:nvPr/>
        </p:nvPicPr>
        <p:blipFill>
          <a:blip r:embed="rId6"/>
          <a:stretch>
            <a:fillRect/>
          </a:stretch>
        </p:blipFill>
        <p:spPr>
          <a:xfrm>
            <a:off x="0" y="-5052"/>
            <a:ext cx="12192000" cy="1604874"/>
          </a:xfrm>
          <a:prstGeom prst="rect">
            <a:avLst/>
          </a:prstGeom>
        </p:spPr>
      </p:pic>
      <p:sp>
        <p:nvSpPr>
          <p:cNvPr id="11" name="Rectangle 10">
            <a:extLst>
              <a:ext uri="{FF2B5EF4-FFF2-40B4-BE49-F238E27FC236}">
                <a16:creationId xmlns:a16="http://schemas.microsoft.com/office/drawing/2014/main" id="{E1051835-6337-4666-A704-8180B08B9545}"/>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6A3D2325-E456-4C81-85BF-720A588A5280}"/>
              </a:ext>
            </a:extLst>
          </p:cNvPr>
          <p:cNvSpPr txBox="1"/>
          <p:nvPr/>
        </p:nvSpPr>
        <p:spPr>
          <a:xfrm>
            <a:off x="8212364" y="4442665"/>
            <a:ext cx="1417739" cy="707886"/>
          </a:xfrm>
          <a:prstGeom prst="rect">
            <a:avLst/>
          </a:prstGeom>
          <a:noFill/>
        </p:spPr>
        <p:txBody>
          <a:bodyPr wrap="square" rtlCol="0">
            <a:spAutoFit/>
          </a:bodyPr>
          <a:lstStyle/>
          <a:p>
            <a:r>
              <a:rPr lang="en-GB" sz="4000" b="1" dirty="0">
                <a:solidFill>
                  <a:prstClr val="black"/>
                </a:solidFill>
              </a:rPr>
              <a:t>Why</a:t>
            </a:r>
            <a:r>
              <a:rPr lang="en-GB" sz="4000" dirty="0">
                <a:solidFill>
                  <a:prstClr val="black"/>
                </a:solidFill>
              </a:rPr>
              <a:t>?</a:t>
            </a:r>
            <a:endParaRPr lang="en-GB" dirty="0"/>
          </a:p>
        </p:txBody>
      </p:sp>
    </p:spTree>
    <p:extLst>
      <p:ext uri="{BB962C8B-B14F-4D97-AF65-F5344CB8AC3E}">
        <p14:creationId xmlns:p14="http://schemas.microsoft.com/office/powerpoint/2010/main" val="411300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278891" y="2578229"/>
            <a:ext cx="6348079" cy="3008840"/>
          </a:xfrm>
        </p:spPr>
        <p:txBody>
          <a:bodyPr>
            <a:noAutofit/>
          </a:bodyPr>
          <a:lstStyle/>
          <a:p>
            <a:endParaRPr lang="en-GB" sz="3000" dirty="0"/>
          </a:p>
          <a:p>
            <a:pPr marL="457200" indent="-457200" algn="l">
              <a:buFont typeface="Arial" panose="020B0604020202020204" pitchFamily="34" charset="0"/>
              <a:buChar char="•"/>
            </a:pPr>
            <a:r>
              <a:rPr lang="en-GB" sz="3000" dirty="0"/>
              <a:t>Watch the BBC Three clip ‘</a:t>
            </a:r>
            <a:r>
              <a:rPr lang="en-GB" sz="3000"/>
              <a:t>Coming Out</a:t>
            </a:r>
            <a:r>
              <a:rPr lang="en-GB" sz="3000" dirty="0"/>
              <a:t>: Understood’</a:t>
            </a:r>
          </a:p>
          <a:p>
            <a:pPr marL="457200" indent="-457200" algn="l">
              <a:buFont typeface="Arial" panose="020B0604020202020204" pitchFamily="34" charset="0"/>
              <a:buChar char="•"/>
            </a:pPr>
            <a:r>
              <a:rPr lang="en-GB" sz="3000" b="1" dirty="0"/>
              <a:t>Class discussion</a:t>
            </a:r>
            <a:r>
              <a:rPr lang="en-GB" sz="3000" dirty="0"/>
              <a:t>: </a:t>
            </a:r>
            <a:r>
              <a:rPr lang="en-GB" sz="3000" u="sng" dirty="0"/>
              <a:t>why is it important that we all strive to understand each other?</a:t>
            </a:r>
          </a:p>
          <a:p>
            <a:pPr marL="457200" indent="-457200">
              <a:buFont typeface="Arial" panose="020B0604020202020204" pitchFamily="34" charset="0"/>
              <a:buChar char="•"/>
            </a:pPr>
            <a:endParaRPr lang="en-GB" sz="30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3091813" y="4816839"/>
            <a:ext cx="1924454" cy="261610"/>
          </a:xfrm>
          <a:prstGeom prst="rect">
            <a:avLst/>
          </a:prstGeom>
          <a:noFill/>
        </p:spPr>
        <p:txBody>
          <a:bodyPr wrap="square" rtlCol="0">
            <a:spAutoFit/>
          </a:bodyPr>
          <a:lstStyle/>
          <a:p>
            <a:pPr algn="r"/>
            <a:r>
              <a:rPr lang="en-GB" sz="1100" i="1" dirty="0"/>
              <a:t>Credit: BBC Three (</a:t>
            </a:r>
            <a:r>
              <a:rPr lang="en-GB" sz="1100" i="1" dirty="0" err="1"/>
              <a:t>OG:image</a:t>
            </a:r>
            <a:r>
              <a:rPr lang="en-GB" sz="1100" i="1" dirty="0"/>
              <a:t>)</a:t>
            </a:r>
          </a:p>
        </p:txBody>
      </p:sp>
      <p:sp>
        <p:nvSpPr>
          <p:cNvPr id="5" name="Rectangle 4">
            <a:extLst>
              <a:ext uri="{FF2B5EF4-FFF2-40B4-BE49-F238E27FC236}">
                <a16:creationId xmlns:a16="http://schemas.microsoft.com/office/drawing/2014/main" id="{0779B2AE-A16B-4E15-BB1D-58129463010C}"/>
              </a:ext>
            </a:extLst>
          </p:cNvPr>
          <p:cNvSpPr/>
          <p:nvPr/>
        </p:nvSpPr>
        <p:spPr>
          <a:xfrm>
            <a:off x="509292" y="5304967"/>
            <a:ext cx="4342920" cy="584775"/>
          </a:xfrm>
          <a:prstGeom prst="rect">
            <a:avLst/>
          </a:prstGeom>
        </p:spPr>
        <p:txBody>
          <a:bodyPr wrap="square">
            <a:spAutoFit/>
          </a:bodyPr>
          <a:lstStyle/>
          <a:p>
            <a:r>
              <a:rPr lang="en-GB" sz="1600" dirty="0">
                <a:hlinkClick r:id="rId3"/>
              </a:rPr>
              <a:t>https://www.bbc.co.uk/bbcthree/clip/87c6c18a-6b42-4618-879f-7cfee5bc4083</a:t>
            </a:r>
            <a:endParaRPr lang="en-GB" sz="1600" dirty="0"/>
          </a:p>
        </p:txBody>
      </p:sp>
      <p:pic>
        <p:nvPicPr>
          <p:cNvPr id="5122" name="Picture 2">
            <a:extLst>
              <a:ext uri="{FF2B5EF4-FFF2-40B4-BE49-F238E27FC236}">
                <a16:creationId xmlns:a16="http://schemas.microsoft.com/office/drawing/2014/main" id="{FF0B3E3B-0D14-48B4-9BBC-E994242120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404" y="2376893"/>
            <a:ext cx="4342920" cy="244289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B3EA4D8A-1C64-4006-91FF-11C4244E1763}"/>
              </a:ext>
            </a:extLst>
          </p:cNvPr>
          <p:cNvPicPr>
            <a:picLocks noChangeAspect="1"/>
          </p:cNvPicPr>
          <p:nvPr/>
        </p:nvPicPr>
        <p:blipFill>
          <a:blip r:embed="rId5"/>
          <a:stretch>
            <a:fillRect/>
          </a:stretch>
        </p:blipFill>
        <p:spPr>
          <a:xfrm>
            <a:off x="0" y="-5052"/>
            <a:ext cx="12192000" cy="1604874"/>
          </a:xfrm>
          <a:prstGeom prst="rect">
            <a:avLst/>
          </a:prstGeom>
        </p:spPr>
      </p:pic>
      <p:sp>
        <p:nvSpPr>
          <p:cNvPr id="10" name="Rectangle 9">
            <a:extLst>
              <a:ext uri="{FF2B5EF4-FFF2-40B4-BE49-F238E27FC236}">
                <a16:creationId xmlns:a16="http://schemas.microsoft.com/office/drawing/2014/main" id="{509B88B9-97F5-400C-82B3-6B4F1BB81509}"/>
              </a:ext>
            </a:extLst>
          </p:cNvPr>
          <p:cNvSpPr/>
          <p:nvPr/>
        </p:nvSpPr>
        <p:spPr>
          <a:xfrm>
            <a:off x="0" y="6461760"/>
            <a:ext cx="12192000" cy="396240"/>
          </a:xfrm>
          <a:prstGeom prst="rect">
            <a:avLst/>
          </a:prstGeom>
          <a:solidFill>
            <a:srgbClr val="9900CC"/>
          </a:solid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754372A-5F42-4645-AA3B-D88473D69BA9}"/>
              </a:ext>
            </a:extLst>
          </p:cNvPr>
          <p:cNvPicPr>
            <a:picLocks noChangeAspect="1"/>
          </p:cNvPicPr>
          <p:nvPr/>
        </p:nvPicPr>
        <p:blipFill rotWithShape="1">
          <a:blip r:embed="rId6">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2" name="TextBox 1">
            <a:extLst>
              <a:ext uri="{FF2B5EF4-FFF2-40B4-BE49-F238E27FC236}">
                <a16:creationId xmlns:a16="http://schemas.microsoft.com/office/drawing/2014/main" id="{A1D905D3-B611-4CC9-A843-A9DB46C9CE0C}"/>
              </a:ext>
            </a:extLst>
          </p:cNvPr>
          <p:cNvSpPr txBox="1"/>
          <p:nvPr/>
        </p:nvSpPr>
        <p:spPr>
          <a:xfrm>
            <a:off x="5278891" y="2278711"/>
            <a:ext cx="6680433" cy="1015663"/>
          </a:xfrm>
          <a:prstGeom prst="rect">
            <a:avLst/>
          </a:prstGeom>
          <a:noFill/>
        </p:spPr>
        <p:txBody>
          <a:bodyPr wrap="square" rtlCol="0">
            <a:spAutoFit/>
          </a:bodyPr>
          <a:lstStyle/>
          <a:p>
            <a:r>
              <a:rPr lang="en-GB" sz="3600" b="1" dirty="0"/>
              <a:t>PSHE: Further suggested activities</a:t>
            </a:r>
          </a:p>
          <a:p>
            <a:endParaRPr lang="en-GB" sz="2400" dirty="0"/>
          </a:p>
        </p:txBody>
      </p:sp>
    </p:spTree>
    <p:extLst>
      <p:ext uri="{BB962C8B-B14F-4D97-AF65-F5344CB8AC3E}">
        <p14:creationId xmlns:p14="http://schemas.microsoft.com/office/powerpoint/2010/main" val="113631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651504-AC24-402D-938E-30C23316AB9F}"/>
              </a:ext>
            </a:extLst>
          </p:cNvPr>
          <p:cNvPicPr>
            <a:picLocks noChangeAspect="1"/>
          </p:cNvPicPr>
          <p:nvPr/>
        </p:nvPicPr>
        <p:blipFill rotWithShape="1">
          <a:blip r:embed="rId2"/>
          <a:srcRect l="725" t="3019" r="970" b="2026"/>
          <a:stretch/>
        </p:blipFill>
        <p:spPr>
          <a:xfrm>
            <a:off x="879471" y="167781"/>
            <a:ext cx="10433058" cy="6522438"/>
          </a:xfrm>
          <a:prstGeom prst="rect">
            <a:avLst/>
          </a:prstGeom>
        </p:spPr>
      </p:pic>
    </p:spTree>
    <p:extLst>
      <p:ext uri="{BB962C8B-B14F-4D97-AF65-F5344CB8AC3E}">
        <p14:creationId xmlns:p14="http://schemas.microsoft.com/office/powerpoint/2010/main" val="2007124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Calibri Light (body)"/>
        <a:ea typeface=""/>
        <a:cs typeface=""/>
      </a:majorFont>
      <a:minorFont>
        <a:latin typeface="Calibri Light (bod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845</Words>
  <Application>Microsoft Office PowerPoint</Application>
  <PresentationFormat>Widescreen</PresentationFormat>
  <Paragraphs>46</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Calibri Light (body)</vt:lpstr>
      <vt:lpstr>Office Theme</vt:lpstr>
      <vt:lpstr>LGBT History Month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LGBT History Month</dc:title>
  <dc:creator>Anna Costello</dc:creator>
  <cp:lastModifiedBy>Rebecca Clark</cp:lastModifiedBy>
  <cp:revision>15</cp:revision>
  <dcterms:created xsi:type="dcterms:W3CDTF">2020-01-07T15:32:24Z</dcterms:created>
  <dcterms:modified xsi:type="dcterms:W3CDTF">2020-01-30T12:32:27Z</dcterms:modified>
</cp:coreProperties>
</file>