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Costello" initials="AC" lastIdx="1" clrIdx="0">
    <p:extLst>
      <p:ext uri="{19B8F6BF-5375-455C-9EA6-DF929625EA0E}">
        <p15:presenceInfo xmlns:p15="http://schemas.microsoft.com/office/powerpoint/2012/main" userId="S-1-5-21-1478125198-1380675122-4219392671-12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CBEB1"/>
    <a:srgbClr val="33CCCC"/>
    <a:srgbClr val="C82165"/>
    <a:srgbClr val="D60093"/>
    <a:srgbClr val="CCDE8A"/>
    <a:srgbClr val="7D99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257" autoAdjust="0"/>
  </p:normalViewPr>
  <p:slideViewPr>
    <p:cSldViewPr snapToGrid="0">
      <p:cViewPr varScale="1">
        <p:scale>
          <a:sx n="110" d="100"/>
          <a:sy n="110" d="100"/>
        </p:scale>
        <p:origin x="34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E35EBA-6F72-42C8-A6AA-0470C53E6FC5}" type="datetimeFigureOut">
              <a:rPr lang="en-GB" smtClean="0"/>
              <a:t>09/01/2020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A9E3ED-3559-4630-8DE1-D7459922045F}" type="slidenum">
              <a:rPr lang="en-GB" smtClean="0"/>
              <a:t>‹#›</a:t>
            </a:fld>
            <a:endParaRPr lang="en-GB"/>
          </a:p>
        </p:txBody>
      </p:sp>
    </p:spTree>
    <p:extLst>
      <p:ext uri="{BB962C8B-B14F-4D97-AF65-F5344CB8AC3E}">
        <p14:creationId xmlns:p14="http://schemas.microsoft.com/office/powerpoint/2010/main" val="815078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1</a:t>
            </a:fld>
            <a:endParaRPr lang="en-GB"/>
          </a:p>
        </p:txBody>
      </p:sp>
    </p:spTree>
    <p:extLst>
      <p:ext uri="{BB962C8B-B14F-4D97-AF65-F5344CB8AC3E}">
        <p14:creationId xmlns:p14="http://schemas.microsoft.com/office/powerpoint/2010/main" val="311313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dirty="0"/>
              <a:t>We are now going to watch a clip from a BBC ONE programme, </a:t>
            </a:r>
            <a:r>
              <a:rPr lang="en-GB" sz="1200" i="1" dirty="0"/>
              <a:t>Ambulance</a:t>
            </a:r>
            <a:r>
              <a:rPr lang="en-GB" sz="1200" dirty="0"/>
              <a:t>, where paramedics, Nat and Nat, discuss being back at work after Christmas.</a:t>
            </a:r>
            <a:endParaRPr lang="en-GB" sz="1200" i="1" dirty="0"/>
          </a:p>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2</a:t>
            </a:fld>
            <a:endParaRPr lang="en-GB"/>
          </a:p>
        </p:txBody>
      </p:sp>
    </p:spTree>
    <p:extLst>
      <p:ext uri="{BB962C8B-B14F-4D97-AF65-F5344CB8AC3E}">
        <p14:creationId xmlns:p14="http://schemas.microsoft.com/office/powerpoint/2010/main" val="2565789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3</a:t>
            </a:fld>
            <a:endParaRPr lang="en-GB"/>
          </a:p>
        </p:txBody>
      </p:sp>
    </p:spTree>
    <p:extLst>
      <p:ext uri="{BB962C8B-B14F-4D97-AF65-F5344CB8AC3E}">
        <p14:creationId xmlns:p14="http://schemas.microsoft.com/office/powerpoint/2010/main" val="1541384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4</a:t>
            </a:fld>
            <a:endParaRPr lang="en-GB"/>
          </a:p>
        </p:txBody>
      </p:sp>
    </p:spTree>
    <p:extLst>
      <p:ext uri="{BB962C8B-B14F-4D97-AF65-F5344CB8AC3E}">
        <p14:creationId xmlns:p14="http://schemas.microsoft.com/office/powerpoint/2010/main" val="249506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5</a:t>
            </a:fld>
            <a:endParaRPr lang="en-GB"/>
          </a:p>
        </p:txBody>
      </p:sp>
    </p:spTree>
    <p:extLst>
      <p:ext uri="{BB962C8B-B14F-4D97-AF65-F5344CB8AC3E}">
        <p14:creationId xmlns:p14="http://schemas.microsoft.com/office/powerpoint/2010/main" val="405716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6</a:t>
            </a:fld>
            <a:endParaRPr lang="en-GB"/>
          </a:p>
        </p:txBody>
      </p:sp>
    </p:spTree>
    <p:extLst>
      <p:ext uri="{BB962C8B-B14F-4D97-AF65-F5344CB8AC3E}">
        <p14:creationId xmlns:p14="http://schemas.microsoft.com/office/powerpoint/2010/main" val="3054510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A9E3ED-3559-4630-8DE1-D7459922045F}" type="slidenum">
              <a:rPr lang="en-GB" smtClean="0"/>
              <a:t>7</a:t>
            </a:fld>
            <a:endParaRPr lang="en-GB"/>
          </a:p>
        </p:txBody>
      </p:sp>
    </p:spTree>
    <p:extLst>
      <p:ext uri="{BB962C8B-B14F-4D97-AF65-F5344CB8AC3E}">
        <p14:creationId xmlns:p14="http://schemas.microsoft.com/office/powerpoint/2010/main" val="4203291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BFD94-4687-48E2-9C6B-9A4A6ADDED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96991D-F5C8-49D6-8B7C-52F40EB7D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9CB235C-2377-4B9A-8A5E-BE7547E6FFD9}"/>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FBA78A3E-D993-436C-B6F3-4798D2BB86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4C0411-D696-44DB-96DD-401071221516}"/>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153967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29F1-C98E-4805-8158-D2D74BBD39C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1BAAE4A-642C-4E9A-96F5-5975AD94B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3EE71D-2C41-434E-BF83-40387FD2CCD1}"/>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1D8D1C6A-48BB-4EE3-9BE3-E1708ECE53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B74826-39C6-4114-B711-9C8D8FEC1E52}"/>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309327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09EACA-BA5E-4294-9050-A958DCA346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C2F5B5-DEFC-406B-A79A-63E2F87303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593056-B5B9-425C-AE63-81DC84DC451F}"/>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A6649223-F186-4475-B171-95754C066B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19945-A778-4C71-A82F-0A57F64B3E4D}"/>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311418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60372-E4E0-47CB-A1C7-8B65889B96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F6BCC0-7F37-4003-A610-C6076EA83B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79D579-86D6-4047-856E-DB026167A607}"/>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BBACF3A8-7C37-44E4-AB7D-A48EE57486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1EC579-E164-4FC1-832E-96F2B93DB2DF}"/>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338205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B5168-9C2A-4AAF-83F3-BF1738ADB8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E2D49F-A88D-4D31-A6C4-3E3C5C74B6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AED1F5-B3C1-4038-A392-4F82957E2AFA}"/>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64B9B028-2648-4278-8DE6-ABBD61D898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2BC9B4-E934-4335-A054-B5793375E2B8}"/>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321011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B866F-21B6-43D0-A749-6315C00472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D6AEDF-5573-4D9B-A737-4865982BE2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3D67A5-5717-4B2B-84A2-7C55E573B4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0B35C1-BBC1-4051-A0C3-C87B1E3C8EDB}"/>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6" name="Footer Placeholder 5">
            <a:extLst>
              <a:ext uri="{FF2B5EF4-FFF2-40B4-BE49-F238E27FC236}">
                <a16:creationId xmlns:a16="http://schemas.microsoft.com/office/drawing/2014/main" id="{54D419D7-0F0F-483B-9FAC-DB57A43803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899ACF-4E5A-470E-9595-3F1693F67E3E}"/>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2205505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11221-1653-45B5-AB7A-E0CAB6C4C6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501A24-1B3B-4371-9D77-0037161AC0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9556A0-E711-4608-AC9C-D2733356F1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D8C44C-296E-4F18-ABCC-2C9D424DA3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1BBF60-A0ED-4B77-AEB3-19A796CD5C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20ACC0-3E8D-48EA-A12F-DAF7ED63FF04}"/>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8" name="Footer Placeholder 7">
            <a:extLst>
              <a:ext uri="{FF2B5EF4-FFF2-40B4-BE49-F238E27FC236}">
                <a16:creationId xmlns:a16="http://schemas.microsoft.com/office/drawing/2014/main" id="{FA448207-50B1-4FDD-82EE-32952DD7F4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79E56B-411D-423D-88CE-376F19FBAA53}"/>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274080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20BBC-753B-4C1B-90B3-EAB08D3A63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C21ADE-B7C5-4732-A09A-7E3EDA70964B}"/>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4" name="Footer Placeholder 3">
            <a:extLst>
              <a:ext uri="{FF2B5EF4-FFF2-40B4-BE49-F238E27FC236}">
                <a16:creationId xmlns:a16="http://schemas.microsoft.com/office/drawing/2014/main" id="{CB170E9A-32E9-4011-A08B-9881023BE8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082B5D-B444-4B29-82B6-0D0670BD8379}"/>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165057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333B13-9726-43CE-90F3-A0A27B1DBD10}"/>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3" name="Footer Placeholder 2">
            <a:extLst>
              <a:ext uri="{FF2B5EF4-FFF2-40B4-BE49-F238E27FC236}">
                <a16:creationId xmlns:a16="http://schemas.microsoft.com/office/drawing/2014/main" id="{418EFEA3-7CDB-4962-BA3F-3EB0EC8422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8BB7D7-4FFE-4E6D-BEA0-F0FE8CB32A98}"/>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494412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0BB5A-FB28-4EAC-9EB4-79693A124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71AABE-0E0F-41B0-BFD4-8B9F03AC2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D6A9E2-3FE0-4B1D-BB55-BCC279F09F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67AB46-2868-466F-8555-FD6945D95DFD}"/>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6" name="Footer Placeholder 5">
            <a:extLst>
              <a:ext uri="{FF2B5EF4-FFF2-40B4-BE49-F238E27FC236}">
                <a16:creationId xmlns:a16="http://schemas.microsoft.com/office/drawing/2014/main" id="{A9759BC1-2BC0-44B8-9B49-A75320D01C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97634B-774D-46E7-9EE9-3F763AA6BD61}"/>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212917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3EE4A-F348-43F7-B43E-394507AF67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57F4446-6F1F-497C-A28A-9C50BAF2AB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93091B2-8AE8-48B1-8737-344E100745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68D45-696E-4AD1-9F50-CE6E964B7FAB}"/>
              </a:ext>
            </a:extLst>
          </p:cNvPr>
          <p:cNvSpPr>
            <a:spLocks noGrp="1"/>
          </p:cNvSpPr>
          <p:nvPr>
            <p:ph type="dt" sz="half" idx="10"/>
          </p:nvPr>
        </p:nvSpPr>
        <p:spPr/>
        <p:txBody>
          <a:bodyPr/>
          <a:lstStyle/>
          <a:p>
            <a:fld id="{5AB6C315-B023-4F3F-B52F-DD8596DDF640}" type="datetimeFigureOut">
              <a:rPr lang="en-GB" smtClean="0"/>
              <a:t>09/01/2020</a:t>
            </a:fld>
            <a:endParaRPr lang="en-GB"/>
          </a:p>
        </p:txBody>
      </p:sp>
      <p:sp>
        <p:nvSpPr>
          <p:cNvPr id="6" name="Footer Placeholder 5">
            <a:extLst>
              <a:ext uri="{FF2B5EF4-FFF2-40B4-BE49-F238E27FC236}">
                <a16:creationId xmlns:a16="http://schemas.microsoft.com/office/drawing/2014/main" id="{9770DE5D-13F0-48FA-979C-46305A5BED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24F6FD-3DB6-4B6B-9F05-9F5AAFB4F37D}"/>
              </a:ext>
            </a:extLst>
          </p:cNvPr>
          <p:cNvSpPr>
            <a:spLocks noGrp="1"/>
          </p:cNvSpPr>
          <p:nvPr>
            <p:ph type="sldNum" sz="quarter" idx="12"/>
          </p:nvPr>
        </p:nvSpPr>
        <p:spPr/>
        <p:txBody>
          <a:bodyPr/>
          <a:lstStyle/>
          <a:p>
            <a:fld id="{46749166-F382-4E75-BCEF-9F0FE28A3C1E}" type="slidenum">
              <a:rPr lang="en-GB" smtClean="0"/>
              <a:t>‹#›</a:t>
            </a:fld>
            <a:endParaRPr lang="en-GB"/>
          </a:p>
        </p:txBody>
      </p:sp>
    </p:spTree>
    <p:extLst>
      <p:ext uri="{BB962C8B-B14F-4D97-AF65-F5344CB8AC3E}">
        <p14:creationId xmlns:p14="http://schemas.microsoft.com/office/powerpoint/2010/main" val="217222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41F7E4-B795-493D-B5F8-B146C89778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D3DA6A-146C-4420-8D37-4CF0A50C3D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8C971C-3993-4FE9-B46A-357A7AE6A2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6C315-B023-4F3F-B52F-DD8596DDF640}" type="datetimeFigureOut">
              <a:rPr lang="en-GB" smtClean="0"/>
              <a:t>09/01/2020</a:t>
            </a:fld>
            <a:endParaRPr lang="en-GB"/>
          </a:p>
        </p:txBody>
      </p:sp>
      <p:sp>
        <p:nvSpPr>
          <p:cNvPr id="5" name="Footer Placeholder 4">
            <a:extLst>
              <a:ext uri="{FF2B5EF4-FFF2-40B4-BE49-F238E27FC236}">
                <a16:creationId xmlns:a16="http://schemas.microsoft.com/office/drawing/2014/main" id="{3B2C8846-E763-407B-8048-37AFD04F61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5F1D92-CE03-418D-AB3A-FA05E5F7B8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749166-F382-4E75-BCEF-9F0FE28A3C1E}" type="slidenum">
              <a:rPr lang="en-GB" smtClean="0"/>
              <a:t>‹#›</a:t>
            </a:fld>
            <a:endParaRPr lang="en-GB"/>
          </a:p>
        </p:txBody>
      </p:sp>
    </p:spTree>
    <p:extLst>
      <p:ext uri="{BB962C8B-B14F-4D97-AF65-F5344CB8AC3E}">
        <p14:creationId xmlns:p14="http://schemas.microsoft.com/office/powerpoint/2010/main" val="167796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hyperlink" Target="https://www.bbc.co.uk/programmes/p06573dz"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hyperlink" Target="https://www.bbc.co.uk/programmes/p06573dz"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hyperlink" Target="https://www.bbc.co.uk/programmes/p06573dz"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itv.com/thismorning/health/do-the-winter-blues-really-exist" TargetMode="Externa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s://www.bbc.co.uk/bbcthree/clip/75f8c611-664e-497b-a411-e11e67ea5de7" TargetMode="External"/><Relationship Id="rId4" Type="http://schemas.openxmlformats.org/officeDocument/2006/relationships/hyperlink" Target="https://www.bbc.co.uk/programmes/p04qrnp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7E48A8C-60CA-4335-9939-05C42CB254FF}"/>
              </a:ext>
            </a:extLst>
          </p:cNvPr>
          <p:cNvPicPr>
            <a:picLocks noChangeAspect="1"/>
          </p:cNvPicPr>
          <p:nvPr/>
        </p:nvPicPr>
        <p:blipFill rotWithShape="1">
          <a:blip r:embed="rId3">
            <a:extLst>
              <a:ext uri="{28A0092B-C50C-407E-A947-70E740481C1C}">
                <a14:useLocalDpi xmlns:a14="http://schemas.microsoft.com/office/drawing/2010/main" val="0"/>
              </a:ext>
            </a:extLst>
          </a:blip>
          <a:srcRect t="52831" b="23412"/>
          <a:stretch/>
        </p:blipFill>
        <p:spPr>
          <a:xfrm>
            <a:off x="0" y="0"/>
            <a:ext cx="12192000" cy="1558257"/>
          </a:xfrm>
          <a:prstGeom prst="rect">
            <a:avLst/>
          </a:prstGeom>
        </p:spPr>
      </p:pic>
      <p:sp>
        <p:nvSpPr>
          <p:cNvPr id="2" name="Title 1">
            <a:extLst>
              <a:ext uri="{FF2B5EF4-FFF2-40B4-BE49-F238E27FC236}">
                <a16:creationId xmlns:a16="http://schemas.microsoft.com/office/drawing/2014/main" id="{6BD459BD-0CC9-4F9C-8B20-8B8BC5191907}"/>
              </a:ext>
            </a:extLst>
          </p:cNvPr>
          <p:cNvSpPr>
            <a:spLocks noGrp="1"/>
          </p:cNvSpPr>
          <p:nvPr>
            <p:ph type="ctrTitle"/>
          </p:nvPr>
        </p:nvSpPr>
        <p:spPr>
          <a:xfrm>
            <a:off x="2419444" y="217475"/>
            <a:ext cx="7144624" cy="1011237"/>
          </a:xfrm>
        </p:spPr>
        <p:txBody>
          <a:bodyPr/>
          <a:lstStyle/>
          <a:p>
            <a:r>
              <a:rPr lang="en-GB" b="1" dirty="0">
                <a:solidFill>
                  <a:schemeClr val="bg1"/>
                </a:solidFill>
                <a:latin typeface="Calibri Light" panose="020F0302020204030204" pitchFamily="34" charset="0"/>
                <a:cs typeface="Calibri Light" panose="020F0302020204030204" pitchFamily="34" charset="0"/>
              </a:rPr>
              <a:t>The ‘January Blues’</a:t>
            </a:r>
          </a:p>
        </p:txBody>
      </p:sp>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6435377" y="3130788"/>
            <a:ext cx="5318760" cy="1655762"/>
          </a:xfrm>
        </p:spPr>
        <p:txBody>
          <a:bodyPr>
            <a:normAutofit/>
          </a:bodyPr>
          <a:lstStyle/>
          <a:p>
            <a:r>
              <a:rPr lang="en-GB" sz="4800" dirty="0">
                <a:latin typeface="Calibri Light" panose="020F0302020204030204" pitchFamily="34" charset="0"/>
                <a:cs typeface="Calibri Light" panose="020F0302020204030204" pitchFamily="34" charset="0"/>
              </a:rPr>
              <a:t>What are the ‘</a:t>
            </a:r>
            <a:r>
              <a:rPr lang="en-GB" sz="4800" b="1" dirty="0">
                <a:latin typeface="Calibri Light" panose="020F0302020204030204" pitchFamily="34" charset="0"/>
                <a:cs typeface="Calibri Light" panose="020F0302020204030204" pitchFamily="34" charset="0"/>
              </a:rPr>
              <a:t>January Blues</a:t>
            </a:r>
            <a:r>
              <a:rPr lang="en-GB" sz="4800" dirty="0">
                <a:latin typeface="Calibri Light" panose="020F0302020204030204" pitchFamily="34" charset="0"/>
                <a:cs typeface="Calibri Light" panose="020F0302020204030204" pitchFamily="34" charset="0"/>
              </a:rPr>
              <a:t>’?</a:t>
            </a:r>
          </a:p>
        </p:txBody>
      </p:sp>
      <p:pic>
        <p:nvPicPr>
          <p:cNvPr id="1026" name="Picture 2" descr="Dog, Sad, Waiting, Floor, Sad Dog, Pet, Puppy, Animal">
            <a:extLst>
              <a:ext uri="{FF2B5EF4-FFF2-40B4-BE49-F238E27FC236}">
                <a16:creationId xmlns:a16="http://schemas.microsoft.com/office/drawing/2014/main" id="{F36DFDDF-3D8F-454F-B8DD-7BA585C4D3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2058" y="2288051"/>
            <a:ext cx="5019698" cy="334123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C1A1C96-8B99-4B41-A87D-315BF376F4EA}"/>
              </a:ext>
            </a:extLst>
          </p:cNvPr>
          <p:cNvSpPr txBox="1"/>
          <p:nvPr/>
        </p:nvSpPr>
        <p:spPr>
          <a:xfrm>
            <a:off x="3172356" y="5629288"/>
            <a:ext cx="2819400" cy="276999"/>
          </a:xfrm>
          <a:prstGeom prst="rect">
            <a:avLst/>
          </a:prstGeom>
          <a:noFill/>
        </p:spPr>
        <p:txBody>
          <a:bodyPr wrap="square" rtlCol="0">
            <a:spAutoFit/>
          </a:bodyPr>
          <a:lstStyle/>
          <a:p>
            <a:pPr algn="r"/>
            <a:r>
              <a:rPr lang="en-GB" sz="1200" i="1" dirty="0"/>
              <a:t>Credit: Fran_ (Pixabay.com)</a:t>
            </a:r>
          </a:p>
        </p:txBody>
      </p:sp>
      <p:sp>
        <p:nvSpPr>
          <p:cNvPr id="10" name="Rectangle 9">
            <a:extLst>
              <a:ext uri="{FF2B5EF4-FFF2-40B4-BE49-F238E27FC236}">
                <a16:creationId xmlns:a16="http://schemas.microsoft.com/office/drawing/2014/main" id="{E5B700FD-F391-4100-AB8B-B631A3304E16}"/>
              </a:ext>
            </a:extLst>
          </p:cNvPr>
          <p:cNvSpPr/>
          <p:nvPr/>
        </p:nvSpPr>
        <p:spPr>
          <a:xfrm>
            <a:off x="0" y="6461760"/>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a:extLst>
              <a:ext uri="{FF2B5EF4-FFF2-40B4-BE49-F238E27FC236}">
                <a16:creationId xmlns:a16="http://schemas.microsoft.com/office/drawing/2014/main" id="{F8BA85C8-4D1C-46D5-B4F1-4DF398D85315}"/>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Tree>
    <p:extLst>
      <p:ext uri="{BB962C8B-B14F-4D97-AF65-F5344CB8AC3E}">
        <p14:creationId xmlns:p14="http://schemas.microsoft.com/office/powerpoint/2010/main" val="224975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305011" y="1871573"/>
            <a:ext cx="11319253" cy="1364675"/>
          </a:xfrm>
        </p:spPr>
        <p:txBody>
          <a:bodyPr>
            <a:normAutofit/>
          </a:bodyPr>
          <a:lstStyle/>
          <a:p>
            <a:pPr>
              <a:lnSpc>
                <a:spcPct val="110000"/>
              </a:lnSpc>
            </a:pPr>
            <a:r>
              <a:rPr lang="en-GB" sz="2800" dirty="0">
                <a:latin typeface="Calibri Light" panose="020F0302020204030204" pitchFamily="34" charset="0"/>
                <a:cs typeface="Calibri Light" panose="020F0302020204030204" pitchFamily="34" charset="0"/>
              </a:rPr>
              <a:t>We are now going to watch a clip from a BBC ONE programme, </a:t>
            </a:r>
            <a:r>
              <a:rPr lang="en-GB" sz="2800" b="1" i="1" dirty="0">
                <a:latin typeface="Calibri Light" panose="020F0302020204030204" pitchFamily="34" charset="0"/>
                <a:cs typeface="Calibri Light" panose="020F0302020204030204" pitchFamily="34" charset="0"/>
              </a:rPr>
              <a:t>Ambulance</a:t>
            </a:r>
            <a:r>
              <a:rPr lang="en-GB" sz="2800" i="1" dirty="0">
                <a:latin typeface="Calibri Light" panose="020F0302020204030204" pitchFamily="34" charset="0"/>
                <a:cs typeface="Calibri Light" panose="020F0302020204030204" pitchFamily="34" charset="0"/>
              </a:rPr>
              <a:t>.</a:t>
            </a:r>
          </a:p>
          <a:p>
            <a:endParaRPr lang="en-GB" sz="3200" i="1" dirty="0"/>
          </a:p>
          <a:p>
            <a:endParaRPr lang="en-GB" sz="3200" i="1"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622488" y="5429310"/>
            <a:ext cx="3447766" cy="276999"/>
          </a:xfrm>
          <a:prstGeom prst="rect">
            <a:avLst/>
          </a:prstGeom>
          <a:noFill/>
        </p:spPr>
        <p:txBody>
          <a:bodyPr wrap="square" rtlCol="0">
            <a:spAutoFit/>
          </a:bodyPr>
          <a:lstStyle/>
          <a:p>
            <a:pPr algn="r"/>
            <a:r>
              <a:rPr lang="en-GB" sz="1200" i="1" dirty="0"/>
              <a:t>Credit: Alina </a:t>
            </a:r>
            <a:r>
              <a:rPr lang="en-GB" sz="1200" i="1" dirty="0" err="1"/>
              <a:t>Kuptsova</a:t>
            </a:r>
            <a:r>
              <a:rPr lang="en-GB" sz="1200" i="1" dirty="0"/>
              <a:t> (Pixabay.com)</a:t>
            </a:r>
          </a:p>
        </p:txBody>
      </p:sp>
      <p:pic>
        <p:nvPicPr>
          <p:cNvPr id="2050" name="Picture 2" descr="Ambulance, Medicine, Hospital, Health Care, Urgent Care">
            <a:extLst>
              <a:ext uri="{FF2B5EF4-FFF2-40B4-BE49-F238E27FC236}">
                <a16:creationId xmlns:a16="http://schemas.microsoft.com/office/drawing/2014/main" id="{1BB4DA79-97B9-4253-AFBC-E8E0CA1CE85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834"/>
          <a:stretch/>
        </p:blipFill>
        <p:spPr bwMode="auto">
          <a:xfrm>
            <a:off x="545245" y="2837948"/>
            <a:ext cx="4525009" cy="2625225"/>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a:extLst>
              <a:ext uri="{FF2B5EF4-FFF2-40B4-BE49-F238E27FC236}">
                <a16:creationId xmlns:a16="http://schemas.microsoft.com/office/drawing/2014/main" id="{14ECCF03-FB91-438A-BC99-D2A9CC4879AE}"/>
              </a:ext>
            </a:extLst>
          </p:cNvPr>
          <p:cNvSpPr txBox="1">
            <a:spLocks/>
          </p:cNvSpPr>
          <p:nvPr/>
        </p:nvSpPr>
        <p:spPr>
          <a:xfrm>
            <a:off x="5585457" y="2819518"/>
            <a:ext cx="5972120" cy="1480778"/>
          </a:xfrm>
          <a:prstGeom prst="rect">
            <a:avLst/>
          </a:prstGeom>
          <a:ln w="28575" cmpd="sng">
            <a:solidFill>
              <a:srgbClr val="33CCCC"/>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pPr>
            <a:r>
              <a:rPr lang="en-GB" sz="2600" dirty="0">
                <a:latin typeface="Calibri Light" panose="020F0302020204030204" pitchFamily="34" charset="0"/>
                <a:cs typeface="Calibri Light" panose="020F0302020204030204" pitchFamily="34" charset="0"/>
              </a:rPr>
              <a:t>As we watch, think about what </a:t>
            </a:r>
            <a:r>
              <a:rPr lang="en-GB" sz="2600" b="1" dirty="0">
                <a:latin typeface="Calibri Light" panose="020F0302020204030204" pitchFamily="34" charset="0"/>
                <a:cs typeface="Calibri Light" panose="020F0302020204030204" pitchFamily="34" charset="0"/>
              </a:rPr>
              <a:t>reasons</a:t>
            </a:r>
            <a:r>
              <a:rPr lang="en-GB" sz="2600" dirty="0">
                <a:latin typeface="Calibri Light" panose="020F0302020204030204" pitchFamily="34" charset="0"/>
                <a:cs typeface="Calibri Light" panose="020F0302020204030204" pitchFamily="34" charset="0"/>
              </a:rPr>
              <a:t> do Nat and Nat give for feeling the ‘</a:t>
            </a:r>
            <a:r>
              <a:rPr lang="en-GB" sz="2600" b="1" dirty="0">
                <a:latin typeface="Calibri Light" panose="020F0302020204030204" pitchFamily="34" charset="0"/>
                <a:cs typeface="Calibri Light" panose="020F0302020204030204" pitchFamily="34" charset="0"/>
              </a:rPr>
              <a:t>January Blues</a:t>
            </a:r>
            <a:r>
              <a:rPr lang="en-GB" sz="2600" dirty="0">
                <a:latin typeface="Calibri Light" panose="020F0302020204030204" pitchFamily="34" charset="0"/>
                <a:cs typeface="Calibri Light" panose="020F0302020204030204" pitchFamily="34" charset="0"/>
              </a:rPr>
              <a:t>’?</a:t>
            </a:r>
          </a:p>
          <a:p>
            <a:pPr>
              <a:lnSpc>
                <a:spcPct val="110000"/>
              </a:lnSpc>
            </a:pPr>
            <a:endParaRPr lang="en-GB" sz="2600" dirty="0"/>
          </a:p>
          <a:p>
            <a:endParaRPr lang="en-GB" sz="3200" i="1" dirty="0"/>
          </a:p>
        </p:txBody>
      </p:sp>
      <p:sp>
        <p:nvSpPr>
          <p:cNvPr id="5" name="Rectangle 4">
            <a:extLst>
              <a:ext uri="{FF2B5EF4-FFF2-40B4-BE49-F238E27FC236}">
                <a16:creationId xmlns:a16="http://schemas.microsoft.com/office/drawing/2014/main" id="{3BBB7939-AF23-4F98-AFAB-6AE47B74DF34}"/>
              </a:ext>
            </a:extLst>
          </p:cNvPr>
          <p:cNvSpPr/>
          <p:nvPr/>
        </p:nvSpPr>
        <p:spPr>
          <a:xfrm>
            <a:off x="545245" y="5974696"/>
            <a:ext cx="4636782" cy="369332"/>
          </a:xfrm>
          <a:prstGeom prst="rect">
            <a:avLst/>
          </a:prstGeom>
        </p:spPr>
        <p:txBody>
          <a:bodyPr wrap="none">
            <a:spAutoFit/>
          </a:bodyPr>
          <a:lstStyle/>
          <a:p>
            <a:r>
              <a:rPr lang="en-GB" dirty="0">
                <a:solidFill>
                  <a:srgbClr val="33CCCC"/>
                </a:solidFill>
                <a:hlinkClick r:id="rId4">
                  <a:extLst>
                    <a:ext uri="{A12FA001-AC4F-418D-AE19-62706E023703}">
                      <ahyp:hlinkClr xmlns:ahyp="http://schemas.microsoft.com/office/drawing/2018/hyperlinkcolor" val="tx"/>
                    </a:ext>
                  </a:extLst>
                </a:hlinkClick>
              </a:rPr>
              <a:t>https://www.bbc.co.uk/programmes/p06573dz</a:t>
            </a:r>
            <a:endParaRPr lang="en-GB" dirty="0">
              <a:solidFill>
                <a:srgbClr val="33CCCC"/>
              </a:solidFill>
            </a:endParaRPr>
          </a:p>
        </p:txBody>
      </p:sp>
      <p:pic>
        <p:nvPicPr>
          <p:cNvPr id="14" name="Picture 13">
            <a:extLst>
              <a:ext uri="{FF2B5EF4-FFF2-40B4-BE49-F238E27FC236}">
                <a16:creationId xmlns:a16="http://schemas.microsoft.com/office/drawing/2014/main" id="{CFD98571-C74A-4643-B63E-CD980FE6BC26}"/>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16697" y="5816271"/>
            <a:ext cx="1237920" cy="544866"/>
          </a:xfrm>
          <a:prstGeom prst="rect">
            <a:avLst/>
          </a:prstGeom>
        </p:spPr>
      </p:pic>
      <p:sp>
        <p:nvSpPr>
          <p:cNvPr id="15" name="TextBox 14">
            <a:extLst>
              <a:ext uri="{FF2B5EF4-FFF2-40B4-BE49-F238E27FC236}">
                <a16:creationId xmlns:a16="http://schemas.microsoft.com/office/drawing/2014/main" id="{2E94B063-9E8A-4A94-B10E-700772F3EECB}"/>
              </a:ext>
            </a:extLst>
          </p:cNvPr>
          <p:cNvSpPr txBox="1"/>
          <p:nvPr/>
        </p:nvSpPr>
        <p:spPr>
          <a:xfrm>
            <a:off x="5569343" y="4478793"/>
            <a:ext cx="5972120" cy="950517"/>
          </a:xfrm>
          <a:prstGeom prst="rect">
            <a:avLst/>
          </a:prstGeom>
          <a:noFill/>
          <a:ln w="28575">
            <a:solidFill>
              <a:srgbClr val="D60093"/>
            </a:solidFill>
          </a:ln>
        </p:spPr>
        <p:txBody>
          <a:bodyPr wrap="square" rtlCol="0">
            <a:spAutoFit/>
          </a:bodyPr>
          <a:lstStyle/>
          <a:p>
            <a:pPr lvl="0" algn="ctr">
              <a:lnSpc>
                <a:spcPct val="110000"/>
              </a:lnSpc>
            </a:pPr>
            <a:r>
              <a:rPr lang="en-GB" sz="2600" b="1" dirty="0">
                <a:solidFill>
                  <a:prstClr val="black"/>
                </a:solidFill>
                <a:latin typeface="Calibri Light" panose="020F0302020204030204" pitchFamily="34" charset="0"/>
                <a:cs typeface="Calibri Light" panose="020F0302020204030204" pitchFamily="34" charset="0"/>
              </a:rPr>
              <a:t>Challenge</a:t>
            </a:r>
            <a:r>
              <a:rPr lang="en-GB" sz="2600" dirty="0">
                <a:solidFill>
                  <a:prstClr val="black"/>
                </a:solidFill>
                <a:latin typeface="Calibri Light" panose="020F0302020204030204" pitchFamily="34" charset="0"/>
                <a:cs typeface="Calibri Light" panose="020F0302020204030204" pitchFamily="34" charset="0"/>
              </a:rPr>
              <a:t>: What reasons might people your age have for feeling low in January?</a:t>
            </a:r>
            <a:endParaRPr lang="en-GB" sz="2600" i="1" dirty="0">
              <a:solidFill>
                <a:prstClr val="black"/>
              </a:solidFill>
              <a:latin typeface="Calibri Light" panose="020F0302020204030204" pitchFamily="34" charset="0"/>
              <a:cs typeface="Calibri Light" panose="020F0302020204030204" pitchFamily="34" charset="0"/>
            </a:endParaRPr>
          </a:p>
        </p:txBody>
      </p:sp>
      <p:sp>
        <p:nvSpPr>
          <p:cNvPr id="16" name="Rectangle 15">
            <a:extLst>
              <a:ext uri="{FF2B5EF4-FFF2-40B4-BE49-F238E27FC236}">
                <a16:creationId xmlns:a16="http://schemas.microsoft.com/office/drawing/2014/main" id="{D813BA12-5578-448C-8C86-ECDBD5C08017}"/>
              </a:ext>
            </a:extLst>
          </p:cNvPr>
          <p:cNvSpPr/>
          <p:nvPr/>
        </p:nvSpPr>
        <p:spPr>
          <a:xfrm>
            <a:off x="0" y="6453993"/>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97AE84FE-D915-4B40-8EF0-BAED2D7D4808}"/>
              </a:ext>
            </a:extLst>
          </p:cNvPr>
          <p:cNvPicPr>
            <a:picLocks noChangeAspect="1"/>
          </p:cNvPicPr>
          <p:nvPr/>
        </p:nvPicPr>
        <p:blipFill>
          <a:blip r:embed="rId6"/>
          <a:stretch>
            <a:fillRect/>
          </a:stretch>
        </p:blipFill>
        <p:spPr>
          <a:xfrm>
            <a:off x="0" y="-5490"/>
            <a:ext cx="12192000" cy="1561064"/>
          </a:xfrm>
          <a:prstGeom prst="rect">
            <a:avLst/>
          </a:prstGeom>
        </p:spPr>
      </p:pic>
    </p:spTree>
    <p:extLst>
      <p:ext uri="{BB962C8B-B14F-4D97-AF65-F5344CB8AC3E}">
        <p14:creationId xmlns:p14="http://schemas.microsoft.com/office/powerpoint/2010/main" val="416926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EA73E725-D402-4499-B950-A56453856159}"/>
              </a:ext>
            </a:extLst>
          </p:cNvPr>
          <p:cNvSpPr txBox="1">
            <a:spLocks/>
          </p:cNvSpPr>
          <p:nvPr/>
        </p:nvSpPr>
        <p:spPr>
          <a:xfrm>
            <a:off x="5468984" y="2808710"/>
            <a:ext cx="5486399" cy="2794581"/>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5475">
              <a:lnSpc>
                <a:spcPct val="120000"/>
              </a:lnSpc>
            </a:pPr>
            <a:r>
              <a:rPr lang="en-GB" sz="9600" dirty="0">
                <a:latin typeface="Calibri Light" panose="020F0302020204030204" pitchFamily="34" charset="0"/>
                <a:cs typeface="Calibri Light" panose="020F0302020204030204" pitchFamily="34" charset="0"/>
              </a:rPr>
              <a:t>It’s still </a:t>
            </a:r>
            <a:r>
              <a:rPr lang="en-GB" sz="9600" b="1" dirty="0">
                <a:latin typeface="Calibri Light" panose="020F0302020204030204" pitchFamily="34" charset="0"/>
                <a:cs typeface="Calibri Light" panose="020F0302020204030204" pitchFamily="34" charset="0"/>
              </a:rPr>
              <a:t>winter</a:t>
            </a:r>
            <a:r>
              <a:rPr lang="en-GB" sz="9600" dirty="0">
                <a:latin typeface="Calibri Light" panose="020F0302020204030204" pitchFamily="34" charset="0"/>
                <a:cs typeface="Calibri Light" panose="020F0302020204030204" pitchFamily="34" charset="0"/>
              </a:rPr>
              <a:t> (cold and horrible weather)</a:t>
            </a:r>
          </a:p>
          <a:p>
            <a:pPr marL="625475">
              <a:lnSpc>
                <a:spcPct val="120000"/>
              </a:lnSpc>
            </a:pPr>
            <a:r>
              <a:rPr lang="en-GB" sz="9600" dirty="0">
                <a:latin typeface="Calibri Light" panose="020F0302020204030204" pitchFamily="34" charset="0"/>
                <a:cs typeface="Calibri Light" panose="020F0302020204030204" pitchFamily="34" charset="0"/>
              </a:rPr>
              <a:t>Christmas and New Year </a:t>
            </a:r>
            <a:r>
              <a:rPr lang="en-GB" sz="9600" b="1" dirty="0">
                <a:latin typeface="Calibri Light" panose="020F0302020204030204" pitchFamily="34" charset="0"/>
                <a:cs typeface="Calibri Light" panose="020F0302020204030204" pitchFamily="34" charset="0"/>
              </a:rPr>
              <a:t>celebrations are over</a:t>
            </a:r>
          </a:p>
          <a:p>
            <a:pPr marL="625475">
              <a:lnSpc>
                <a:spcPct val="120000"/>
              </a:lnSpc>
            </a:pPr>
            <a:r>
              <a:rPr lang="en-GB" sz="9600" dirty="0">
                <a:latin typeface="Calibri Light" panose="020F0302020204030204" pitchFamily="34" charset="0"/>
                <a:cs typeface="Calibri Light" panose="020F0302020204030204" pitchFamily="34" charset="0"/>
              </a:rPr>
              <a:t>You </a:t>
            </a:r>
            <a:r>
              <a:rPr lang="en-GB" sz="9600" b="1" dirty="0">
                <a:latin typeface="Calibri Light" panose="020F0302020204030204" pitchFamily="34" charset="0"/>
                <a:cs typeface="Calibri Light" panose="020F0302020204030204" pitchFamily="34" charset="0"/>
              </a:rPr>
              <a:t>don’t have much money</a:t>
            </a:r>
          </a:p>
          <a:p>
            <a:pPr marL="625475">
              <a:lnSpc>
                <a:spcPct val="120000"/>
              </a:lnSpc>
            </a:pPr>
            <a:r>
              <a:rPr lang="en-GB" sz="9600" dirty="0">
                <a:latin typeface="Calibri Light" panose="020F0302020204030204" pitchFamily="34" charset="0"/>
                <a:cs typeface="Calibri Light" panose="020F0302020204030204" pitchFamily="34" charset="0"/>
              </a:rPr>
              <a:t>You are </a:t>
            </a:r>
            <a:r>
              <a:rPr lang="en-GB" sz="9600" b="1" dirty="0">
                <a:latin typeface="Calibri Light" panose="020F0302020204030204" pitchFamily="34" charset="0"/>
                <a:cs typeface="Calibri Light" panose="020F0302020204030204" pitchFamily="34" charset="0"/>
              </a:rPr>
              <a:t>back at work</a:t>
            </a:r>
          </a:p>
          <a:p>
            <a:endParaRPr lang="en-GB" sz="3200" i="1" dirty="0"/>
          </a:p>
          <a:p>
            <a:endParaRPr lang="en-GB" sz="3200" i="1" dirty="0"/>
          </a:p>
        </p:txBody>
      </p:sp>
      <p:sp>
        <p:nvSpPr>
          <p:cNvPr id="8" name="TextBox 7">
            <a:extLst>
              <a:ext uri="{FF2B5EF4-FFF2-40B4-BE49-F238E27FC236}">
                <a16:creationId xmlns:a16="http://schemas.microsoft.com/office/drawing/2014/main" id="{73A3D2E2-C44C-46A3-9B57-A30A44906F70}"/>
              </a:ext>
            </a:extLst>
          </p:cNvPr>
          <p:cNvSpPr txBox="1"/>
          <p:nvPr/>
        </p:nvSpPr>
        <p:spPr>
          <a:xfrm>
            <a:off x="1810125" y="5363212"/>
            <a:ext cx="3447766" cy="276999"/>
          </a:xfrm>
          <a:prstGeom prst="rect">
            <a:avLst/>
          </a:prstGeom>
          <a:noFill/>
        </p:spPr>
        <p:txBody>
          <a:bodyPr wrap="square" rtlCol="0">
            <a:spAutoFit/>
          </a:bodyPr>
          <a:lstStyle/>
          <a:p>
            <a:pPr algn="r"/>
            <a:r>
              <a:rPr lang="en-GB" sz="1200" i="1" dirty="0"/>
              <a:t>Credit: Alina </a:t>
            </a:r>
            <a:r>
              <a:rPr lang="en-GB" sz="1200" i="1" dirty="0" err="1"/>
              <a:t>Kuptsova</a:t>
            </a:r>
            <a:r>
              <a:rPr lang="en-GB" sz="1200" i="1" dirty="0"/>
              <a:t> (Pixabay.com)</a:t>
            </a:r>
          </a:p>
        </p:txBody>
      </p:sp>
      <p:pic>
        <p:nvPicPr>
          <p:cNvPr id="9" name="Picture 2" descr="Ambulance, Medicine, Hospital, Health Care, Urgent Care">
            <a:extLst>
              <a:ext uri="{FF2B5EF4-FFF2-40B4-BE49-F238E27FC236}">
                <a16:creationId xmlns:a16="http://schemas.microsoft.com/office/drawing/2014/main" id="{3B85BE0F-D75B-454F-9FC0-5737B676F3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834"/>
          <a:stretch/>
        </p:blipFill>
        <p:spPr bwMode="auto">
          <a:xfrm>
            <a:off x="663214" y="2783522"/>
            <a:ext cx="4525009" cy="26252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FFE6A98C-E731-483E-A43F-B2FB7FB728B1}"/>
              </a:ext>
            </a:extLst>
          </p:cNvPr>
          <p:cNvSpPr/>
          <p:nvPr/>
        </p:nvSpPr>
        <p:spPr>
          <a:xfrm>
            <a:off x="663214" y="5965449"/>
            <a:ext cx="4636782" cy="369332"/>
          </a:xfrm>
          <a:prstGeom prst="rect">
            <a:avLst/>
          </a:prstGeom>
        </p:spPr>
        <p:txBody>
          <a:bodyPr wrap="none">
            <a:spAutoFit/>
          </a:bodyPr>
          <a:lstStyle/>
          <a:p>
            <a:r>
              <a:rPr lang="en-GB" dirty="0">
                <a:solidFill>
                  <a:srgbClr val="33CCCC"/>
                </a:solidFill>
                <a:hlinkClick r:id="rId4">
                  <a:extLst>
                    <a:ext uri="{A12FA001-AC4F-418D-AE19-62706E023703}">
                      <ahyp:hlinkClr xmlns:ahyp="http://schemas.microsoft.com/office/drawing/2018/hyperlinkcolor" val="tx"/>
                    </a:ext>
                  </a:extLst>
                </a:hlinkClick>
              </a:rPr>
              <a:t>https://www.bbc.co.uk/programmes/p06573dz</a:t>
            </a:r>
            <a:endParaRPr lang="en-GB" dirty="0">
              <a:solidFill>
                <a:srgbClr val="33CCCC"/>
              </a:solidFill>
            </a:endParaRPr>
          </a:p>
        </p:txBody>
      </p:sp>
      <p:pic>
        <p:nvPicPr>
          <p:cNvPr id="14" name="Picture 13">
            <a:extLst>
              <a:ext uri="{FF2B5EF4-FFF2-40B4-BE49-F238E27FC236}">
                <a16:creationId xmlns:a16="http://schemas.microsoft.com/office/drawing/2014/main" id="{0C85834C-E230-4730-BBEB-5408066BE9F2}"/>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16697" y="5789915"/>
            <a:ext cx="1237920" cy="544866"/>
          </a:xfrm>
          <a:prstGeom prst="rect">
            <a:avLst/>
          </a:prstGeom>
        </p:spPr>
      </p:pic>
      <p:sp>
        <p:nvSpPr>
          <p:cNvPr id="5" name="TextBox 4">
            <a:extLst>
              <a:ext uri="{FF2B5EF4-FFF2-40B4-BE49-F238E27FC236}">
                <a16:creationId xmlns:a16="http://schemas.microsoft.com/office/drawing/2014/main" id="{2CF93F57-8FBD-4B81-B1EB-502B9E6575DE}"/>
              </a:ext>
            </a:extLst>
          </p:cNvPr>
          <p:cNvSpPr txBox="1"/>
          <p:nvPr/>
        </p:nvSpPr>
        <p:spPr>
          <a:xfrm>
            <a:off x="542733" y="1912188"/>
            <a:ext cx="11982993" cy="505972"/>
          </a:xfrm>
          <a:prstGeom prst="rect">
            <a:avLst/>
          </a:prstGeom>
          <a:noFill/>
        </p:spPr>
        <p:txBody>
          <a:bodyPr wrap="square" rtlCol="0">
            <a:spAutoFit/>
          </a:bodyPr>
          <a:lstStyle/>
          <a:p>
            <a:pPr>
              <a:lnSpc>
                <a:spcPct val="120000"/>
              </a:lnSpc>
            </a:pPr>
            <a:r>
              <a:rPr lang="en-GB" sz="2400" dirty="0">
                <a:latin typeface="Calibri Light" panose="020F0302020204030204" pitchFamily="34" charset="0"/>
                <a:cs typeface="Calibri Light" panose="020F0302020204030204" pitchFamily="34" charset="0"/>
              </a:rPr>
              <a:t>What</a:t>
            </a:r>
            <a:r>
              <a:rPr lang="en-GB" sz="2400" b="1" dirty="0">
                <a:latin typeface="Calibri Light" panose="020F0302020204030204" pitchFamily="34" charset="0"/>
                <a:cs typeface="Calibri Light" panose="020F0302020204030204" pitchFamily="34" charset="0"/>
              </a:rPr>
              <a:t> reasons </a:t>
            </a:r>
            <a:r>
              <a:rPr lang="en-GB" sz="2400" dirty="0">
                <a:latin typeface="Calibri Light" panose="020F0302020204030204" pitchFamily="34" charset="0"/>
                <a:cs typeface="Calibri Light" panose="020F0302020204030204" pitchFamily="34" charset="0"/>
              </a:rPr>
              <a:t>did Nat and Nat give for why people might experience the January blues?</a:t>
            </a:r>
          </a:p>
        </p:txBody>
      </p:sp>
      <p:sp>
        <p:nvSpPr>
          <p:cNvPr id="17" name="Rectangle 16">
            <a:extLst>
              <a:ext uri="{FF2B5EF4-FFF2-40B4-BE49-F238E27FC236}">
                <a16:creationId xmlns:a16="http://schemas.microsoft.com/office/drawing/2014/main" id="{03A538E7-B9C0-4E24-8002-72D24861A7E4}"/>
              </a:ext>
            </a:extLst>
          </p:cNvPr>
          <p:cNvSpPr/>
          <p:nvPr/>
        </p:nvSpPr>
        <p:spPr>
          <a:xfrm>
            <a:off x="0" y="6461760"/>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4F559689-4275-4BC3-BD75-838EAEE1A801}"/>
              </a:ext>
            </a:extLst>
          </p:cNvPr>
          <p:cNvPicPr>
            <a:picLocks noChangeAspect="1"/>
          </p:cNvPicPr>
          <p:nvPr/>
        </p:nvPicPr>
        <p:blipFill>
          <a:blip r:embed="rId6"/>
          <a:stretch>
            <a:fillRect/>
          </a:stretch>
        </p:blipFill>
        <p:spPr>
          <a:xfrm>
            <a:off x="0" y="0"/>
            <a:ext cx="12192000" cy="1561064"/>
          </a:xfrm>
          <a:prstGeom prst="rect">
            <a:avLst/>
          </a:prstGeom>
        </p:spPr>
      </p:pic>
    </p:spTree>
    <p:extLst>
      <p:ext uri="{BB962C8B-B14F-4D97-AF65-F5344CB8AC3E}">
        <p14:creationId xmlns:p14="http://schemas.microsoft.com/office/powerpoint/2010/main" val="2642019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832A2AA7-DC40-4598-8AAB-B04C0F7852FF}"/>
              </a:ext>
            </a:extLst>
          </p:cNvPr>
          <p:cNvSpPr txBox="1">
            <a:spLocks/>
          </p:cNvSpPr>
          <p:nvPr/>
        </p:nvSpPr>
        <p:spPr>
          <a:xfrm>
            <a:off x="5238432" y="2642320"/>
            <a:ext cx="6448471" cy="2684534"/>
          </a:xfrm>
          <a:prstGeom prst="rect">
            <a:avLst/>
          </a:prstGeom>
          <a:ln w="28575">
            <a:noFill/>
          </a:ln>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082675" indent="-457200" algn="l">
              <a:lnSpc>
                <a:spcPct val="120000"/>
              </a:lnSpc>
              <a:buFont typeface="Arial" panose="020B0604020202020204" pitchFamily="34" charset="0"/>
              <a:buChar char="•"/>
            </a:pPr>
            <a:r>
              <a:rPr lang="en-GB" sz="4000" dirty="0">
                <a:latin typeface="Calibri Light" panose="020F0302020204030204" pitchFamily="34" charset="0"/>
                <a:cs typeface="Calibri Light" panose="020F0302020204030204" pitchFamily="34" charset="0"/>
              </a:rPr>
              <a:t>You can’t </a:t>
            </a:r>
            <a:r>
              <a:rPr lang="en-GB" sz="4000" b="1" dirty="0">
                <a:latin typeface="Calibri Light" panose="020F0302020204030204" pitchFamily="34" charset="0"/>
                <a:cs typeface="Calibri Light" panose="020F0302020204030204" pitchFamily="34" charset="0"/>
              </a:rPr>
              <a:t>play with your new gifts</a:t>
            </a:r>
            <a:endParaRPr lang="en-GB" sz="4000" dirty="0">
              <a:latin typeface="Calibri Light" panose="020F0302020204030204" pitchFamily="34" charset="0"/>
              <a:cs typeface="Calibri Light" panose="020F0302020204030204" pitchFamily="34" charset="0"/>
            </a:endParaRPr>
          </a:p>
          <a:p>
            <a:pPr marL="1082675" indent="-457200" algn="l">
              <a:lnSpc>
                <a:spcPct val="120000"/>
              </a:lnSpc>
              <a:buFont typeface="Arial" panose="020B0604020202020204" pitchFamily="34" charset="0"/>
              <a:buChar char="•"/>
            </a:pPr>
            <a:r>
              <a:rPr lang="en-GB" sz="4000" dirty="0">
                <a:latin typeface="Calibri Light" panose="020F0302020204030204" pitchFamily="34" charset="0"/>
                <a:cs typeface="Calibri Light" panose="020F0302020204030204" pitchFamily="34" charset="0"/>
              </a:rPr>
              <a:t>You are </a:t>
            </a:r>
            <a:r>
              <a:rPr lang="en-GB" sz="4000" b="1" dirty="0">
                <a:latin typeface="Calibri Light" panose="020F0302020204030204" pitchFamily="34" charset="0"/>
                <a:cs typeface="Calibri Light" panose="020F0302020204030204" pitchFamily="34" charset="0"/>
              </a:rPr>
              <a:t>back at school</a:t>
            </a:r>
          </a:p>
          <a:p>
            <a:pPr marL="1082675" indent="-457200" algn="l">
              <a:lnSpc>
                <a:spcPct val="120000"/>
              </a:lnSpc>
              <a:buFont typeface="Arial" panose="020B0604020202020204" pitchFamily="34" charset="0"/>
              <a:buChar char="•"/>
            </a:pPr>
            <a:r>
              <a:rPr lang="en-GB" sz="4000" dirty="0">
                <a:latin typeface="Calibri Light" panose="020F0302020204030204" pitchFamily="34" charset="0"/>
                <a:cs typeface="Calibri Light" panose="020F0302020204030204" pitchFamily="34" charset="0"/>
              </a:rPr>
              <a:t>You have to hand in all your </a:t>
            </a:r>
            <a:r>
              <a:rPr lang="en-GB" sz="4000" b="1" dirty="0">
                <a:latin typeface="Calibri Light" panose="020F0302020204030204" pitchFamily="34" charset="0"/>
                <a:cs typeface="Calibri Light" panose="020F0302020204030204" pitchFamily="34" charset="0"/>
              </a:rPr>
              <a:t>holiday homework</a:t>
            </a:r>
          </a:p>
          <a:p>
            <a:pPr marL="1082675" indent="-457200" algn="l">
              <a:lnSpc>
                <a:spcPct val="120000"/>
              </a:lnSpc>
              <a:buFont typeface="Arial" panose="020B0604020202020204" pitchFamily="34" charset="0"/>
              <a:buChar char="•"/>
            </a:pPr>
            <a:r>
              <a:rPr lang="en-GB" sz="4000" dirty="0">
                <a:latin typeface="Calibri Light" panose="020F0302020204030204" pitchFamily="34" charset="0"/>
                <a:cs typeface="Calibri Light" panose="020F0302020204030204" pitchFamily="34" charset="0"/>
              </a:rPr>
              <a:t>You can’t choose how you spend your time</a:t>
            </a:r>
          </a:p>
          <a:p>
            <a:pPr marL="625475" algn="l">
              <a:lnSpc>
                <a:spcPct val="120000"/>
              </a:lnSpc>
            </a:pPr>
            <a:endParaRPr lang="en-GB" sz="4000" b="1" dirty="0">
              <a:latin typeface="Calibri Light" panose="020F0302020204030204" pitchFamily="34" charset="0"/>
              <a:cs typeface="Calibri Light" panose="020F0302020204030204" pitchFamily="34" charset="0"/>
            </a:endParaRPr>
          </a:p>
          <a:p>
            <a:pPr algn="l"/>
            <a:endParaRPr lang="en-GB" sz="3200" i="1" dirty="0"/>
          </a:p>
        </p:txBody>
      </p:sp>
      <p:sp>
        <p:nvSpPr>
          <p:cNvPr id="9" name="TextBox 8">
            <a:extLst>
              <a:ext uri="{FF2B5EF4-FFF2-40B4-BE49-F238E27FC236}">
                <a16:creationId xmlns:a16="http://schemas.microsoft.com/office/drawing/2014/main" id="{74ABB130-A3E7-4E38-8FE1-032CB91135F4}"/>
              </a:ext>
            </a:extLst>
          </p:cNvPr>
          <p:cNvSpPr txBox="1"/>
          <p:nvPr/>
        </p:nvSpPr>
        <p:spPr>
          <a:xfrm>
            <a:off x="1836283" y="5418994"/>
            <a:ext cx="3447766" cy="276999"/>
          </a:xfrm>
          <a:prstGeom prst="rect">
            <a:avLst/>
          </a:prstGeom>
          <a:noFill/>
        </p:spPr>
        <p:txBody>
          <a:bodyPr wrap="square" rtlCol="0">
            <a:spAutoFit/>
          </a:bodyPr>
          <a:lstStyle/>
          <a:p>
            <a:pPr algn="r"/>
            <a:r>
              <a:rPr lang="en-GB" sz="1200" i="1" dirty="0"/>
              <a:t>Credit: Alina </a:t>
            </a:r>
            <a:r>
              <a:rPr lang="en-GB" sz="1200" i="1" dirty="0" err="1"/>
              <a:t>Kuptsova</a:t>
            </a:r>
            <a:r>
              <a:rPr lang="en-GB" sz="1200" i="1" dirty="0"/>
              <a:t> (Pixabay.com)</a:t>
            </a:r>
          </a:p>
        </p:txBody>
      </p:sp>
      <p:pic>
        <p:nvPicPr>
          <p:cNvPr id="10" name="Picture 2" descr="Ambulance, Medicine, Hospital, Health Care, Urgent Care">
            <a:extLst>
              <a:ext uri="{FF2B5EF4-FFF2-40B4-BE49-F238E27FC236}">
                <a16:creationId xmlns:a16="http://schemas.microsoft.com/office/drawing/2014/main" id="{1810A153-03FE-4A97-AE83-2AEAAC58236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834"/>
          <a:stretch/>
        </p:blipFill>
        <p:spPr bwMode="auto">
          <a:xfrm>
            <a:off x="713423" y="2795640"/>
            <a:ext cx="4525009" cy="26252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611FF45D-BD01-4DCC-A360-26C3BF613B03}"/>
              </a:ext>
            </a:extLst>
          </p:cNvPr>
          <p:cNvSpPr/>
          <p:nvPr/>
        </p:nvSpPr>
        <p:spPr>
          <a:xfrm>
            <a:off x="797692" y="5963667"/>
            <a:ext cx="4636782" cy="369332"/>
          </a:xfrm>
          <a:prstGeom prst="rect">
            <a:avLst/>
          </a:prstGeom>
        </p:spPr>
        <p:txBody>
          <a:bodyPr wrap="none">
            <a:spAutoFit/>
          </a:bodyPr>
          <a:lstStyle/>
          <a:p>
            <a:r>
              <a:rPr lang="en-GB" dirty="0">
                <a:solidFill>
                  <a:srgbClr val="33CCCC"/>
                </a:solidFill>
                <a:hlinkClick r:id="rId4">
                  <a:extLst>
                    <a:ext uri="{A12FA001-AC4F-418D-AE19-62706E023703}">
                      <ahyp:hlinkClr xmlns:ahyp="http://schemas.microsoft.com/office/drawing/2018/hyperlinkcolor" val="tx"/>
                    </a:ext>
                  </a:extLst>
                </a:hlinkClick>
              </a:rPr>
              <a:t>https://www.bbc.co.uk/programmes/p06573dz</a:t>
            </a:r>
            <a:endParaRPr lang="en-GB" dirty="0">
              <a:solidFill>
                <a:srgbClr val="33CCCC"/>
              </a:solidFill>
            </a:endParaRPr>
          </a:p>
        </p:txBody>
      </p:sp>
      <p:sp>
        <p:nvSpPr>
          <p:cNvPr id="13" name="Subtitle 2">
            <a:extLst>
              <a:ext uri="{FF2B5EF4-FFF2-40B4-BE49-F238E27FC236}">
                <a16:creationId xmlns:a16="http://schemas.microsoft.com/office/drawing/2014/main" id="{0C00FF0C-A25B-486B-B6DC-2660A61956C9}"/>
              </a:ext>
            </a:extLst>
          </p:cNvPr>
          <p:cNvSpPr txBox="1">
            <a:spLocks/>
          </p:cNvSpPr>
          <p:nvPr/>
        </p:nvSpPr>
        <p:spPr>
          <a:xfrm>
            <a:off x="5975124" y="4950409"/>
            <a:ext cx="5946910" cy="873884"/>
          </a:xfrm>
          <a:prstGeom prst="rect">
            <a:avLst/>
          </a:prstGeom>
          <a:ln w="28575">
            <a:no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500" dirty="0">
                <a:latin typeface="Calibri Light" panose="020F0302020204030204" pitchFamily="34" charset="0"/>
                <a:cs typeface="Calibri Light" panose="020F0302020204030204" pitchFamily="34" charset="0"/>
              </a:rPr>
              <a:t>… and </a:t>
            </a:r>
            <a:r>
              <a:rPr lang="en-GB" sz="2500" b="1" dirty="0">
                <a:latin typeface="Calibri Light" panose="020F0302020204030204" pitchFamily="34" charset="0"/>
                <a:cs typeface="Calibri Light" panose="020F0302020204030204" pitchFamily="34" charset="0"/>
              </a:rPr>
              <a:t>sometimes we might not have  a particular reason</a:t>
            </a:r>
            <a:r>
              <a:rPr lang="en-GB" sz="2500" dirty="0">
                <a:latin typeface="Calibri Light" panose="020F0302020204030204" pitchFamily="34" charset="0"/>
                <a:cs typeface="Calibri Light" panose="020F0302020204030204" pitchFamily="34" charset="0"/>
              </a:rPr>
              <a:t>– we just feel a bit rubbish!</a:t>
            </a:r>
            <a:endParaRPr lang="en-GB" sz="2500" b="1" dirty="0">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BB3817DB-E334-4718-AA10-A1B2C543FF28}"/>
              </a:ext>
            </a:extLst>
          </p:cNvPr>
          <p:cNvSpPr txBox="1"/>
          <p:nvPr/>
        </p:nvSpPr>
        <p:spPr>
          <a:xfrm>
            <a:off x="652463" y="1789799"/>
            <a:ext cx="11129554" cy="505972"/>
          </a:xfrm>
          <a:prstGeom prst="rect">
            <a:avLst/>
          </a:prstGeom>
          <a:noFill/>
        </p:spPr>
        <p:txBody>
          <a:bodyPr wrap="square" rtlCol="0">
            <a:spAutoFit/>
          </a:bodyPr>
          <a:lstStyle/>
          <a:p>
            <a:pPr>
              <a:lnSpc>
                <a:spcPct val="120000"/>
              </a:lnSpc>
            </a:pPr>
            <a:r>
              <a:rPr lang="en-GB" sz="2400" dirty="0">
                <a:latin typeface="Calibri Light" panose="020F0302020204030204" pitchFamily="34" charset="0"/>
                <a:cs typeface="Calibri Light" panose="020F0302020204030204" pitchFamily="34" charset="0"/>
              </a:rPr>
              <a:t>What are some of the </a:t>
            </a:r>
            <a:r>
              <a:rPr lang="en-GB" sz="2400" b="1" dirty="0">
                <a:latin typeface="Calibri Light" panose="020F0302020204030204" pitchFamily="34" charset="0"/>
                <a:cs typeface="Calibri Light" panose="020F0302020204030204" pitchFamily="34" charset="0"/>
              </a:rPr>
              <a:t>reasons people your age </a:t>
            </a:r>
            <a:r>
              <a:rPr lang="en-GB" sz="2400" dirty="0">
                <a:latin typeface="Calibri Light" panose="020F0302020204030204" pitchFamily="34" charset="0"/>
                <a:cs typeface="Calibri Light" panose="020F0302020204030204" pitchFamily="34" charset="0"/>
              </a:rPr>
              <a:t>might feel low in their mood in January?</a:t>
            </a:r>
          </a:p>
        </p:txBody>
      </p:sp>
      <p:pic>
        <p:nvPicPr>
          <p:cNvPr id="16" name="Picture 15">
            <a:extLst>
              <a:ext uri="{FF2B5EF4-FFF2-40B4-BE49-F238E27FC236}">
                <a16:creationId xmlns:a16="http://schemas.microsoft.com/office/drawing/2014/main" id="{0FEB609E-7314-493D-8770-D16BD592522E}"/>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775348" y="5788133"/>
            <a:ext cx="1237920" cy="544866"/>
          </a:xfrm>
          <a:prstGeom prst="rect">
            <a:avLst/>
          </a:prstGeom>
        </p:spPr>
      </p:pic>
      <p:sp>
        <p:nvSpPr>
          <p:cNvPr id="17" name="Rectangle 16">
            <a:extLst>
              <a:ext uri="{FF2B5EF4-FFF2-40B4-BE49-F238E27FC236}">
                <a16:creationId xmlns:a16="http://schemas.microsoft.com/office/drawing/2014/main" id="{2F186184-F787-4D3B-AAFF-42690C32699D}"/>
              </a:ext>
            </a:extLst>
          </p:cNvPr>
          <p:cNvSpPr/>
          <p:nvPr/>
        </p:nvSpPr>
        <p:spPr>
          <a:xfrm>
            <a:off x="0" y="6453993"/>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95975DD9-98D6-4F4B-A3C2-E801B3878FD4}"/>
              </a:ext>
            </a:extLst>
          </p:cNvPr>
          <p:cNvPicPr>
            <a:picLocks noChangeAspect="1"/>
          </p:cNvPicPr>
          <p:nvPr/>
        </p:nvPicPr>
        <p:blipFill>
          <a:blip r:embed="rId6"/>
          <a:stretch>
            <a:fillRect/>
          </a:stretch>
        </p:blipFill>
        <p:spPr>
          <a:xfrm>
            <a:off x="0" y="245"/>
            <a:ext cx="12192000" cy="1561064"/>
          </a:xfrm>
          <a:prstGeom prst="rect">
            <a:avLst/>
          </a:prstGeom>
        </p:spPr>
      </p:pic>
    </p:spTree>
    <p:extLst>
      <p:ext uri="{BB962C8B-B14F-4D97-AF65-F5344CB8AC3E}">
        <p14:creationId xmlns:p14="http://schemas.microsoft.com/office/powerpoint/2010/main" val="179877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EA73E725-D402-4499-B950-A56453856159}"/>
              </a:ext>
            </a:extLst>
          </p:cNvPr>
          <p:cNvSpPr txBox="1">
            <a:spLocks/>
          </p:cNvSpPr>
          <p:nvPr/>
        </p:nvSpPr>
        <p:spPr>
          <a:xfrm>
            <a:off x="4806649" y="2085109"/>
            <a:ext cx="6340809" cy="22206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en-GB" dirty="0">
                <a:latin typeface="Calibri Light" panose="020F0302020204030204" pitchFamily="34" charset="0"/>
                <a:cs typeface="Calibri Light" panose="020F0302020204030204" pitchFamily="34" charset="0"/>
              </a:rPr>
              <a:t>However, Nat did say something that </a:t>
            </a:r>
            <a:r>
              <a:rPr lang="en-GB" b="1" dirty="0">
                <a:latin typeface="Calibri Light" panose="020F0302020204030204" pitchFamily="34" charset="0"/>
                <a:cs typeface="Calibri Light" panose="020F0302020204030204" pitchFamily="34" charset="0"/>
              </a:rPr>
              <a:t>made her happy in January</a:t>
            </a:r>
            <a:r>
              <a:rPr lang="en-GB" dirty="0">
                <a:latin typeface="Calibri Light" panose="020F0302020204030204" pitchFamily="34" charset="0"/>
                <a:cs typeface="Calibri Light" panose="020F0302020204030204" pitchFamily="34" charset="0"/>
              </a:rPr>
              <a:t> – it’s her daughter’s birthday!</a:t>
            </a:r>
            <a:endParaRPr lang="en-GB" b="1" dirty="0">
              <a:latin typeface="Calibri Light" panose="020F0302020204030204" pitchFamily="34" charset="0"/>
              <a:cs typeface="Calibri Light" panose="020F0302020204030204" pitchFamily="34" charset="0"/>
            </a:endParaRPr>
          </a:p>
          <a:p>
            <a:endParaRPr lang="en-GB" sz="3200" i="1" dirty="0"/>
          </a:p>
          <a:p>
            <a:endParaRPr lang="en-GB" sz="3200" i="1" dirty="0"/>
          </a:p>
        </p:txBody>
      </p:sp>
      <p:sp>
        <p:nvSpPr>
          <p:cNvPr id="8" name="TextBox 7">
            <a:extLst>
              <a:ext uri="{FF2B5EF4-FFF2-40B4-BE49-F238E27FC236}">
                <a16:creationId xmlns:a16="http://schemas.microsoft.com/office/drawing/2014/main" id="{73A3D2E2-C44C-46A3-9B57-A30A44906F70}"/>
              </a:ext>
            </a:extLst>
          </p:cNvPr>
          <p:cNvSpPr txBox="1"/>
          <p:nvPr/>
        </p:nvSpPr>
        <p:spPr>
          <a:xfrm>
            <a:off x="-191232" y="5886421"/>
            <a:ext cx="3447766" cy="276999"/>
          </a:xfrm>
          <a:prstGeom prst="rect">
            <a:avLst/>
          </a:prstGeom>
          <a:noFill/>
        </p:spPr>
        <p:txBody>
          <a:bodyPr wrap="square" rtlCol="0">
            <a:spAutoFit/>
          </a:bodyPr>
          <a:lstStyle/>
          <a:p>
            <a:pPr algn="r"/>
            <a:r>
              <a:rPr lang="en-GB" sz="1200" i="1" dirty="0"/>
              <a:t>Credit: </a:t>
            </a:r>
            <a:r>
              <a:rPr lang="en-GB" sz="1200" i="1" dirty="0" err="1"/>
              <a:t>ElisaRiva</a:t>
            </a:r>
            <a:r>
              <a:rPr lang="en-GB" sz="1200" i="1" dirty="0"/>
              <a:t> (pixabay.com)</a:t>
            </a:r>
          </a:p>
        </p:txBody>
      </p:sp>
      <p:pic>
        <p:nvPicPr>
          <p:cNvPr id="3074" name="Picture 2" descr="Questions, Demand, Doubts, Psychology, Fear, Insecurity">
            <a:extLst>
              <a:ext uri="{FF2B5EF4-FFF2-40B4-BE49-F238E27FC236}">
                <a16:creationId xmlns:a16="http://schemas.microsoft.com/office/drawing/2014/main" id="{B2D6AE46-5753-479F-AF1C-CD7CBA0377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645" y="1672046"/>
            <a:ext cx="4111219" cy="4111219"/>
          </a:xfrm>
          <a:prstGeom prst="rect">
            <a:avLst/>
          </a:prstGeom>
          <a:noFill/>
          <a:extLst>
            <a:ext uri="{909E8E84-426E-40DD-AFC4-6F175D3DCCD1}">
              <a14:hiddenFill xmlns:a14="http://schemas.microsoft.com/office/drawing/2010/main">
                <a:solidFill>
                  <a:srgbClr val="FFFFFF"/>
                </a:solidFill>
              </a14:hiddenFill>
            </a:ext>
          </a:extLst>
        </p:spPr>
      </p:pic>
      <p:sp>
        <p:nvSpPr>
          <p:cNvPr id="11" name="Subtitle 2">
            <a:extLst>
              <a:ext uri="{FF2B5EF4-FFF2-40B4-BE49-F238E27FC236}">
                <a16:creationId xmlns:a16="http://schemas.microsoft.com/office/drawing/2014/main" id="{0D2FAF3C-5DD0-4505-BF8D-72CB9F29DC2D}"/>
              </a:ext>
            </a:extLst>
          </p:cNvPr>
          <p:cNvSpPr txBox="1">
            <a:spLocks/>
          </p:cNvSpPr>
          <p:nvPr/>
        </p:nvSpPr>
        <p:spPr>
          <a:xfrm>
            <a:off x="4806649" y="4032559"/>
            <a:ext cx="6340809" cy="1624844"/>
          </a:xfrm>
          <a:prstGeom prst="rect">
            <a:avLst/>
          </a:prstGeom>
          <a:ln w="28575">
            <a:solidFill>
              <a:srgbClr val="33CCCC"/>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3600" dirty="0"/>
          </a:p>
          <a:p>
            <a:r>
              <a:rPr lang="en-GB" sz="3600" dirty="0">
                <a:latin typeface="Calibri Light" panose="020F0302020204030204" pitchFamily="34" charset="0"/>
                <a:cs typeface="Calibri Light" panose="020F0302020204030204" pitchFamily="34" charset="0"/>
              </a:rPr>
              <a:t>So, what can WE do to make sure we </a:t>
            </a:r>
            <a:r>
              <a:rPr lang="en-GB" sz="3600" b="1" dirty="0">
                <a:latin typeface="Calibri Light" panose="020F0302020204030204" pitchFamily="34" charset="0"/>
                <a:cs typeface="Calibri Light" panose="020F0302020204030204" pitchFamily="34" charset="0"/>
              </a:rPr>
              <a:t>survive the January blues</a:t>
            </a:r>
            <a:r>
              <a:rPr lang="en-GB" sz="3600" dirty="0">
                <a:latin typeface="Calibri Light" panose="020F0302020204030204" pitchFamily="34" charset="0"/>
                <a:cs typeface="Calibri Light" panose="020F0302020204030204" pitchFamily="34" charset="0"/>
              </a:rPr>
              <a:t>?</a:t>
            </a:r>
          </a:p>
          <a:p>
            <a:r>
              <a:rPr lang="en-GB" sz="3600" dirty="0"/>
              <a:t> </a:t>
            </a:r>
            <a:endParaRPr lang="en-GB" sz="3600" b="1" dirty="0"/>
          </a:p>
          <a:p>
            <a:pPr algn="l"/>
            <a:endParaRPr lang="en-GB" sz="3200" i="1" dirty="0"/>
          </a:p>
        </p:txBody>
      </p:sp>
      <p:pic>
        <p:nvPicPr>
          <p:cNvPr id="14" name="Picture 13">
            <a:extLst>
              <a:ext uri="{FF2B5EF4-FFF2-40B4-BE49-F238E27FC236}">
                <a16:creationId xmlns:a16="http://schemas.microsoft.com/office/drawing/2014/main" id="{87B40119-DAB2-4111-8E96-D29896B9A06C}"/>
              </a:ext>
            </a:extLst>
          </p:cNvPr>
          <p:cNvPicPr>
            <a:picLocks noChangeAspect="1"/>
          </p:cNvPicPr>
          <p:nvPr/>
        </p:nvPicPr>
        <p:blipFill rotWithShape="1">
          <a:blip r:embed="rId4">
            <a:extLst>
              <a:ext uri="{28A0092B-C50C-407E-A947-70E740481C1C}">
                <a14:useLocalDpi xmlns:a14="http://schemas.microsoft.com/office/drawing/2010/main" val="0"/>
              </a:ext>
            </a:extLst>
          </a:blip>
          <a:srcRect b="26642"/>
          <a:stretch/>
        </p:blipFill>
        <p:spPr>
          <a:xfrm>
            <a:off x="10799280" y="5783265"/>
            <a:ext cx="1237920" cy="544866"/>
          </a:xfrm>
          <a:prstGeom prst="rect">
            <a:avLst/>
          </a:prstGeom>
        </p:spPr>
      </p:pic>
      <p:sp>
        <p:nvSpPr>
          <p:cNvPr id="12" name="Rectangle 11">
            <a:extLst>
              <a:ext uri="{FF2B5EF4-FFF2-40B4-BE49-F238E27FC236}">
                <a16:creationId xmlns:a16="http://schemas.microsoft.com/office/drawing/2014/main" id="{88A2F494-3E7C-4531-A2C7-76C31737C3C5}"/>
              </a:ext>
            </a:extLst>
          </p:cNvPr>
          <p:cNvSpPr/>
          <p:nvPr/>
        </p:nvSpPr>
        <p:spPr>
          <a:xfrm>
            <a:off x="0" y="6453993"/>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BD4C0613-3462-415E-B395-1524D6E61D33}"/>
              </a:ext>
            </a:extLst>
          </p:cNvPr>
          <p:cNvPicPr>
            <a:picLocks noChangeAspect="1"/>
          </p:cNvPicPr>
          <p:nvPr/>
        </p:nvPicPr>
        <p:blipFill>
          <a:blip r:embed="rId5"/>
          <a:stretch>
            <a:fillRect/>
          </a:stretch>
        </p:blipFill>
        <p:spPr>
          <a:xfrm>
            <a:off x="0" y="0"/>
            <a:ext cx="12192000" cy="1561064"/>
          </a:xfrm>
          <a:prstGeom prst="rect">
            <a:avLst/>
          </a:prstGeom>
        </p:spPr>
      </p:pic>
    </p:spTree>
    <p:extLst>
      <p:ext uri="{BB962C8B-B14F-4D97-AF65-F5344CB8AC3E}">
        <p14:creationId xmlns:p14="http://schemas.microsoft.com/office/powerpoint/2010/main" val="258115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EA73E725-D402-4499-B950-A56453856159}"/>
              </a:ext>
            </a:extLst>
          </p:cNvPr>
          <p:cNvSpPr txBox="1">
            <a:spLocks/>
          </p:cNvSpPr>
          <p:nvPr/>
        </p:nvSpPr>
        <p:spPr>
          <a:xfrm>
            <a:off x="4769591" y="2116028"/>
            <a:ext cx="6703593" cy="32753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Calibri Light" panose="020F0302020204030204" pitchFamily="34" charset="0"/>
                <a:cs typeface="Calibri Light" panose="020F0302020204030204" pitchFamily="34" charset="0"/>
              </a:rPr>
              <a:t>Spend time with friends and family</a:t>
            </a:r>
          </a:p>
          <a:p>
            <a:r>
              <a:rPr lang="en-GB" dirty="0">
                <a:latin typeface="Calibri Light" panose="020F0302020204030204" pitchFamily="34" charset="0"/>
                <a:cs typeface="Calibri Light" panose="020F0302020204030204" pitchFamily="34" charset="0"/>
              </a:rPr>
              <a:t>Keep active with sports or exercise</a:t>
            </a:r>
          </a:p>
          <a:p>
            <a:r>
              <a:rPr lang="en-GB" dirty="0">
                <a:latin typeface="Calibri Light" panose="020F0302020204030204" pitchFamily="34" charset="0"/>
                <a:cs typeface="Calibri Light" panose="020F0302020204030204" pitchFamily="34" charset="0"/>
              </a:rPr>
              <a:t>Make time for hobbies and activities you enjoy doing</a:t>
            </a:r>
          </a:p>
          <a:p>
            <a:endParaRPr lang="en-GB" sz="3200" dirty="0"/>
          </a:p>
          <a:p>
            <a:endParaRPr lang="en-GB" sz="3200" i="1" dirty="0"/>
          </a:p>
        </p:txBody>
      </p:sp>
      <p:sp>
        <p:nvSpPr>
          <p:cNvPr id="8" name="TextBox 7">
            <a:extLst>
              <a:ext uri="{FF2B5EF4-FFF2-40B4-BE49-F238E27FC236}">
                <a16:creationId xmlns:a16="http://schemas.microsoft.com/office/drawing/2014/main" id="{73A3D2E2-C44C-46A3-9B57-A30A44906F70}"/>
              </a:ext>
            </a:extLst>
          </p:cNvPr>
          <p:cNvSpPr txBox="1"/>
          <p:nvPr/>
        </p:nvSpPr>
        <p:spPr>
          <a:xfrm>
            <a:off x="992193" y="5840047"/>
            <a:ext cx="2141480" cy="276999"/>
          </a:xfrm>
          <a:prstGeom prst="rect">
            <a:avLst/>
          </a:prstGeom>
          <a:noFill/>
        </p:spPr>
        <p:txBody>
          <a:bodyPr wrap="square" rtlCol="0">
            <a:spAutoFit/>
          </a:bodyPr>
          <a:lstStyle/>
          <a:p>
            <a:pPr algn="r"/>
            <a:r>
              <a:rPr lang="en-GB" sz="1200" i="1" dirty="0"/>
              <a:t>Credit: </a:t>
            </a:r>
            <a:r>
              <a:rPr lang="en-GB" sz="1200" i="1" dirty="0" err="1"/>
              <a:t>ElisaRiva</a:t>
            </a:r>
            <a:r>
              <a:rPr lang="en-GB" sz="1200" i="1" dirty="0"/>
              <a:t> (pixabay.com)</a:t>
            </a:r>
          </a:p>
        </p:txBody>
      </p:sp>
      <p:pic>
        <p:nvPicPr>
          <p:cNvPr id="3074" name="Picture 2" descr="Questions, Demand, Doubts, Psychology, Fear, Insecurity">
            <a:extLst>
              <a:ext uri="{FF2B5EF4-FFF2-40B4-BE49-F238E27FC236}">
                <a16:creationId xmlns:a16="http://schemas.microsoft.com/office/drawing/2014/main" id="{B2D6AE46-5753-479F-AF1C-CD7CBA0377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178" y="1767840"/>
            <a:ext cx="4072207" cy="407220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1902C64-BBEA-49B8-8519-E919D3B4A152}"/>
              </a:ext>
            </a:extLst>
          </p:cNvPr>
          <p:cNvSpPr/>
          <p:nvPr/>
        </p:nvSpPr>
        <p:spPr>
          <a:xfrm>
            <a:off x="4811538" y="4437267"/>
            <a:ext cx="6528324" cy="954107"/>
          </a:xfrm>
          <a:prstGeom prst="rect">
            <a:avLst/>
          </a:prstGeom>
          <a:ln w="28575">
            <a:solidFill>
              <a:srgbClr val="33CCCC"/>
            </a:solidFill>
          </a:ln>
        </p:spPr>
        <p:txBody>
          <a:bodyPr wrap="square">
            <a:spAutoFit/>
          </a:bodyPr>
          <a:lstStyle/>
          <a:p>
            <a:pPr algn="ctr"/>
            <a:r>
              <a:rPr lang="en-GB" sz="2800" dirty="0">
                <a:latin typeface="Calibri Light" panose="020F0302020204030204" pitchFamily="34" charset="0"/>
                <a:cs typeface="Calibri Light" panose="020F0302020204030204" pitchFamily="34" charset="0"/>
              </a:rPr>
              <a:t>… and If you </a:t>
            </a:r>
            <a:r>
              <a:rPr lang="en-GB" sz="2800" b="1" dirty="0">
                <a:latin typeface="Calibri Light" panose="020F0302020204030204" pitchFamily="34" charset="0"/>
                <a:cs typeface="Calibri Light" panose="020F0302020204030204" pitchFamily="34" charset="0"/>
              </a:rPr>
              <a:t>still feel low</a:t>
            </a:r>
            <a:r>
              <a:rPr lang="en-GB" sz="2800" dirty="0">
                <a:latin typeface="Calibri Light" panose="020F0302020204030204" pitchFamily="34" charset="0"/>
                <a:cs typeface="Calibri Light" panose="020F0302020204030204" pitchFamily="34" charset="0"/>
              </a:rPr>
              <a:t>, that’s okay! </a:t>
            </a:r>
            <a:r>
              <a:rPr lang="en-GB" sz="2800" b="1" dirty="0">
                <a:latin typeface="Calibri Light" panose="020F0302020204030204" pitchFamily="34" charset="0"/>
                <a:cs typeface="Calibri Light" panose="020F0302020204030204" pitchFamily="34" charset="0"/>
              </a:rPr>
              <a:t>Talk to an adult</a:t>
            </a:r>
            <a:r>
              <a:rPr lang="en-GB" sz="2800" dirty="0">
                <a:latin typeface="Calibri Light" panose="020F0302020204030204" pitchFamily="34" charset="0"/>
                <a:cs typeface="Calibri Light" panose="020F0302020204030204" pitchFamily="34" charset="0"/>
              </a:rPr>
              <a:t> (your parents, a teacher) </a:t>
            </a:r>
            <a:r>
              <a:rPr lang="en-GB" sz="2800" b="1" dirty="0">
                <a:latin typeface="Calibri Light" panose="020F0302020204030204" pitchFamily="34" charset="0"/>
                <a:cs typeface="Calibri Light" panose="020F0302020204030204" pitchFamily="34" charset="0"/>
              </a:rPr>
              <a:t>you trust</a:t>
            </a:r>
            <a:r>
              <a:rPr lang="en-GB" sz="2800" dirty="0">
                <a:latin typeface="Calibri Light" panose="020F0302020204030204" pitchFamily="34" charset="0"/>
                <a:cs typeface="Calibri Light" panose="020F0302020204030204" pitchFamily="34" charset="0"/>
              </a:rPr>
              <a:t>!</a:t>
            </a:r>
          </a:p>
        </p:txBody>
      </p:sp>
      <p:pic>
        <p:nvPicPr>
          <p:cNvPr id="13" name="Picture 12">
            <a:extLst>
              <a:ext uri="{FF2B5EF4-FFF2-40B4-BE49-F238E27FC236}">
                <a16:creationId xmlns:a16="http://schemas.microsoft.com/office/drawing/2014/main" id="{D1859687-B4DF-424D-B3EC-197EEF1236F1}"/>
              </a:ext>
            </a:extLst>
          </p:cNvPr>
          <p:cNvPicPr>
            <a:picLocks noChangeAspect="1"/>
          </p:cNvPicPr>
          <p:nvPr/>
        </p:nvPicPr>
        <p:blipFill rotWithShape="1">
          <a:blip r:embed="rId4">
            <a:extLst>
              <a:ext uri="{28A0092B-C50C-407E-A947-70E740481C1C}">
                <a14:useLocalDpi xmlns:a14="http://schemas.microsoft.com/office/drawing/2010/main" val="0"/>
              </a:ext>
            </a:extLst>
          </a:blip>
          <a:srcRect b="26642"/>
          <a:stretch/>
        </p:blipFill>
        <p:spPr>
          <a:xfrm>
            <a:off x="10720902" y="5788621"/>
            <a:ext cx="1237920" cy="544866"/>
          </a:xfrm>
          <a:prstGeom prst="rect">
            <a:avLst/>
          </a:prstGeom>
        </p:spPr>
      </p:pic>
      <p:sp>
        <p:nvSpPr>
          <p:cNvPr id="11" name="Rectangle 10">
            <a:extLst>
              <a:ext uri="{FF2B5EF4-FFF2-40B4-BE49-F238E27FC236}">
                <a16:creationId xmlns:a16="http://schemas.microsoft.com/office/drawing/2014/main" id="{406EB52F-908A-499F-BE9F-1744CC3A01E9}"/>
              </a:ext>
            </a:extLst>
          </p:cNvPr>
          <p:cNvSpPr/>
          <p:nvPr/>
        </p:nvSpPr>
        <p:spPr>
          <a:xfrm>
            <a:off x="0" y="6453993"/>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CA542A26-94FF-4036-B655-A7C99EEE8B18}"/>
              </a:ext>
            </a:extLst>
          </p:cNvPr>
          <p:cNvPicPr>
            <a:picLocks noChangeAspect="1"/>
          </p:cNvPicPr>
          <p:nvPr/>
        </p:nvPicPr>
        <p:blipFill>
          <a:blip r:embed="rId5"/>
          <a:stretch>
            <a:fillRect/>
          </a:stretch>
        </p:blipFill>
        <p:spPr>
          <a:xfrm>
            <a:off x="0" y="0"/>
            <a:ext cx="12192000" cy="1561064"/>
          </a:xfrm>
          <a:prstGeom prst="rect">
            <a:avLst/>
          </a:prstGeom>
        </p:spPr>
      </p:pic>
    </p:spTree>
    <p:extLst>
      <p:ext uri="{BB962C8B-B14F-4D97-AF65-F5344CB8AC3E}">
        <p14:creationId xmlns:p14="http://schemas.microsoft.com/office/powerpoint/2010/main" val="83964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EA73E725-D402-4499-B950-A56453856159}"/>
              </a:ext>
            </a:extLst>
          </p:cNvPr>
          <p:cNvSpPr txBox="1">
            <a:spLocks/>
          </p:cNvSpPr>
          <p:nvPr/>
        </p:nvSpPr>
        <p:spPr>
          <a:xfrm>
            <a:off x="3795273" y="1848214"/>
            <a:ext cx="7369115" cy="4153862"/>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b="1" dirty="0">
                <a:latin typeface="Calibri" panose="020F0502020204030204" pitchFamily="34" charset="0"/>
                <a:cs typeface="Calibri" panose="020F0502020204030204" pitchFamily="34" charset="0"/>
              </a:rPr>
              <a:t>For further exploration…</a:t>
            </a:r>
          </a:p>
          <a:p>
            <a:pPr marL="0" indent="0">
              <a:buNone/>
            </a:pPr>
            <a:br>
              <a:rPr lang="en-GB" sz="3600" dirty="0">
                <a:latin typeface="Calibri" panose="020F0502020204030204" pitchFamily="34" charset="0"/>
                <a:cs typeface="Calibri" panose="020F0502020204030204" pitchFamily="34" charset="0"/>
              </a:rPr>
            </a:br>
            <a:r>
              <a:rPr lang="en-GB" sz="3600" dirty="0">
                <a:latin typeface="Calibri" panose="020F0502020204030204" pitchFamily="34" charset="0"/>
                <a:cs typeface="Calibri" panose="020F0502020204030204" pitchFamily="34" charset="0"/>
              </a:rPr>
              <a:t>Seasonal affective disorder:</a:t>
            </a:r>
          </a:p>
          <a:p>
            <a:r>
              <a:rPr lang="en-GB" sz="3600" dirty="0">
                <a:solidFill>
                  <a:srgbClr val="33CCCC"/>
                </a:solidFill>
                <a:latin typeface="Calibri" panose="020F0502020204030204" pitchFamily="34" charset="0"/>
                <a:cs typeface="Calibri" panose="020F0502020204030204" pitchFamily="34" charset="0"/>
              </a:rPr>
              <a:t> </a:t>
            </a:r>
            <a:r>
              <a:rPr lang="en-GB" sz="3600" dirty="0">
                <a:solidFill>
                  <a:srgbClr val="33CCC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https://www.itv.com/thismorning/health/do-the-winter-blues-really-exist</a:t>
            </a:r>
            <a:endParaRPr lang="en-GB" sz="3600" dirty="0">
              <a:solidFill>
                <a:srgbClr val="33CCCC"/>
              </a:solidFill>
              <a:latin typeface="Calibri" panose="020F0502020204030204" pitchFamily="34" charset="0"/>
              <a:cs typeface="Calibri" panose="020F0502020204030204" pitchFamily="34" charset="0"/>
            </a:endParaRPr>
          </a:p>
          <a:p>
            <a:pPr>
              <a:buFontTx/>
              <a:buChar char="-"/>
            </a:pPr>
            <a:r>
              <a:rPr lang="en-GB" sz="3600" b="1" i="1" dirty="0">
                <a:latin typeface="Calibri" panose="020F0502020204030204" pitchFamily="34" charset="0"/>
                <a:cs typeface="Calibri" panose="020F0502020204030204" pitchFamily="34" charset="0"/>
              </a:rPr>
              <a:t>Suggested activity</a:t>
            </a:r>
            <a:r>
              <a:rPr lang="en-GB" sz="3600" i="1" dirty="0">
                <a:latin typeface="Calibri" panose="020F0502020204030204" pitchFamily="34" charset="0"/>
                <a:cs typeface="Calibri" panose="020F0502020204030204" pitchFamily="34" charset="0"/>
              </a:rPr>
              <a:t>: pupils can complete a mood diary based on their last week as a way to reflect on how they are feeling. Encourage them to continue this throughout January (and beyond).</a:t>
            </a:r>
          </a:p>
          <a:p>
            <a:pPr>
              <a:buFontTx/>
              <a:buChar char="-"/>
            </a:pPr>
            <a:endParaRPr lang="en-GB" sz="3600" dirty="0">
              <a:latin typeface="Calibri" panose="020F0502020204030204" pitchFamily="34" charset="0"/>
              <a:cs typeface="Calibri" panose="020F0502020204030204" pitchFamily="34" charset="0"/>
            </a:endParaRPr>
          </a:p>
          <a:p>
            <a:pPr marL="0" indent="0">
              <a:buNone/>
            </a:pPr>
            <a:r>
              <a:rPr lang="en-GB" sz="3600" dirty="0">
                <a:latin typeface="Calibri" panose="020F0502020204030204" pitchFamily="34" charset="0"/>
                <a:cs typeface="Calibri" panose="020F0502020204030204" pitchFamily="34" charset="0"/>
              </a:rPr>
              <a:t>How to handle your finances :</a:t>
            </a:r>
          </a:p>
          <a:p>
            <a:r>
              <a:rPr lang="en-GB" sz="3600" dirty="0">
                <a:solidFill>
                  <a:srgbClr val="33CCCC"/>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https://www.bbc.co.uk/programmes/p04qrnp5</a:t>
            </a:r>
            <a:endParaRPr lang="en-GB" sz="3600" dirty="0">
              <a:solidFill>
                <a:srgbClr val="33CCCC"/>
              </a:solidFill>
              <a:latin typeface="Calibri" panose="020F0502020204030204" pitchFamily="34" charset="0"/>
              <a:cs typeface="Calibri" panose="020F0502020204030204" pitchFamily="34" charset="0"/>
            </a:endParaRPr>
          </a:p>
          <a:p>
            <a:r>
              <a:rPr lang="en-GB" sz="3600" dirty="0">
                <a:solidFill>
                  <a:srgbClr val="33CCCC"/>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https://www.bbc.co.uk/bbcthree/clip/75f8c611-664e-497b-a411-e11e67ea5de7</a:t>
            </a:r>
            <a:endParaRPr lang="en-GB" sz="3600" dirty="0">
              <a:solidFill>
                <a:srgbClr val="33CCCC"/>
              </a:solidFill>
              <a:latin typeface="Calibri" panose="020F0502020204030204" pitchFamily="34" charset="0"/>
              <a:cs typeface="Calibri" panose="020F0502020204030204" pitchFamily="34" charset="0"/>
            </a:endParaRPr>
          </a:p>
          <a:p>
            <a:pPr>
              <a:buFontTx/>
              <a:buChar char="-"/>
            </a:pPr>
            <a:r>
              <a:rPr lang="en-GB" sz="3600" b="1" i="1" dirty="0">
                <a:latin typeface="Calibri" panose="020F0502020204030204" pitchFamily="34" charset="0"/>
                <a:cs typeface="Calibri" panose="020F0502020204030204" pitchFamily="34" charset="0"/>
              </a:rPr>
              <a:t>Suggested activity: </a:t>
            </a:r>
            <a:r>
              <a:rPr lang="en-GB" sz="3600" i="1" dirty="0">
                <a:latin typeface="Calibri" panose="020F0502020204030204" pitchFamily="34" charset="0"/>
                <a:cs typeface="Calibri" panose="020F0502020204030204" pitchFamily="34" charset="0"/>
              </a:rPr>
              <a:t>pupils should choose three financial goals that they have for 2020, and explain why they have chosen this goal. These goals should be SMART (specific, measurable, achievable, relevant, and time-bound).</a:t>
            </a:r>
            <a:endParaRPr lang="en-GB" sz="3200" i="1"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73A3D2E2-C44C-46A3-9B57-A30A44906F70}"/>
              </a:ext>
            </a:extLst>
          </p:cNvPr>
          <p:cNvSpPr txBox="1"/>
          <p:nvPr/>
        </p:nvSpPr>
        <p:spPr>
          <a:xfrm>
            <a:off x="354810" y="5854525"/>
            <a:ext cx="2646028" cy="276999"/>
          </a:xfrm>
          <a:prstGeom prst="rect">
            <a:avLst/>
          </a:prstGeom>
          <a:noFill/>
        </p:spPr>
        <p:txBody>
          <a:bodyPr wrap="square" rtlCol="0">
            <a:spAutoFit/>
          </a:bodyPr>
          <a:lstStyle/>
          <a:p>
            <a:pPr algn="r"/>
            <a:r>
              <a:rPr lang="en-GB" sz="1200" i="1" dirty="0"/>
              <a:t>Credit: </a:t>
            </a:r>
            <a:r>
              <a:rPr lang="en-GB" sz="1200" i="1" dirty="0" err="1"/>
              <a:t>ElisaRiva</a:t>
            </a:r>
            <a:r>
              <a:rPr lang="en-GB" sz="1200" i="1" dirty="0"/>
              <a:t> (pixabay.com)</a:t>
            </a:r>
          </a:p>
        </p:txBody>
      </p:sp>
      <p:pic>
        <p:nvPicPr>
          <p:cNvPr id="3074" name="Picture 2" descr="Questions, Demand, Doubts, Psychology, Fear, Insecurity">
            <a:extLst>
              <a:ext uri="{FF2B5EF4-FFF2-40B4-BE49-F238E27FC236}">
                <a16:creationId xmlns:a16="http://schemas.microsoft.com/office/drawing/2014/main" id="{B2D6AE46-5753-479F-AF1C-CD7CBA037789}"/>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3349" r="16129"/>
          <a:stretch/>
        </p:blipFill>
        <p:spPr bwMode="auto">
          <a:xfrm>
            <a:off x="904140" y="1681982"/>
            <a:ext cx="2448659" cy="404590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31C06766-7266-4CD6-8966-BE4329E2C67C}"/>
              </a:ext>
            </a:extLst>
          </p:cNvPr>
          <p:cNvPicPr>
            <a:picLocks noChangeAspect="1"/>
          </p:cNvPicPr>
          <p:nvPr/>
        </p:nvPicPr>
        <p:blipFill rotWithShape="1">
          <a:blip r:embed="rId7">
            <a:extLst>
              <a:ext uri="{28A0092B-C50C-407E-A947-70E740481C1C}">
                <a14:useLocalDpi xmlns:a14="http://schemas.microsoft.com/office/drawing/2010/main" val="0"/>
              </a:ext>
            </a:extLst>
          </a:blip>
          <a:srcRect b="26642"/>
          <a:stretch/>
        </p:blipFill>
        <p:spPr>
          <a:xfrm>
            <a:off x="10720903" y="5756373"/>
            <a:ext cx="1237920" cy="544866"/>
          </a:xfrm>
          <a:prstGeom prst="rect">
            <a:avLst/>
          </a:prstGeom>
        </p:spPr>
      </p:pic>
      <p:sp>
        <p:nvSpPr>
          <p:cNvPr id="12" name="Rectangle 11">
            <a:extLst>
              <a:ext uri="{FF2B5EF4-FFF2-40B4-BE49-F238E27FC236}">
                <a16:creationId xmlns:a16="http://schemas.microsoft.com/office/drawing/2014/main" id="{47F78129-DC46-424F-86EB-E165CA008C40}"/>
              </a:ext>
            </a:extLst>
          </p:cNvPr>
          <p:cNvSpPr/>
          <p:nvPr/>
        </p:nvSpPr>
        <p:spPr>
          <a:xfrm>
            <a:off x="0" y="6453993"/>
            <a:ext cx="12192000" cy="396240"/>
          </a:xfrm>
          <a:prstGeom prst="rect">
            <a:avLst/>
          </a:prstGeom>
          <a:solidFill>
            <a:srgbClr val="3CBEB1"/>
          </a:solidFill>
          <a:ln>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578BF8CD-A1C6-460C-8C83-98BBD6E5D290}"/>
              </a:ext>
            </a:extLst>
          </p:cNvPr>
          <p:cNvPicPr>
            <a:picLocks noChangeAspect="1"/>
          </p:cNvPicPr>
          <p:nvPr/>
        </p:nvPicPr>
        <p:blipFill>
          <a:blip r:embed="rId8"/>
          <a:stretch>
            <a:fillRect/>
          </a:stretch>
        </p:blipFill>
        <p:spPr>
          <a:xfrm>
            <a:off x="0" y="-12013"/>
            <a:ext cx="12192000" cy="1561064"/>
          </a:xfrm>
          <a:prstGeom prst="rect">
            <a:avLst/>
          </a:prstGeom>
        </p:spPr>
      </p:pic>
    </p:spTree>
    <p:extLst>
      <p:ext uri="{BB962C8B-B14F-4D97-AF65-F5344CB8AC3E}">
        <p14:creationId xmlns:p14="http://schemas.microsoft.com/office/powerpoint/2010/main" val="1081812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sources">
      <a:majorFont>
        <a:latin typeface="Sassoon Primary Rg"/>
        <a:ea typeface=""/>
        <a:cs typeface=""/>
      </a:majorFont>
      <a:minorFont>
        <a:latin typeface="Sassoon Primary R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TotalTime>
  <Words>609</Words>
  <Application>Microsoft Office PowerPoint</Application>
  <PresentationFormat>Widescreen</PresentationFormat>
  <Paragraphs>53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Sassoon Primary Rg</vt:lpstr>
      <vt:lpstr>Office Theme</vt:lpstr>
      <vt:lpstr>The ‘January Blues’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‘January Blues’</dc:title>
  <dc:creator>Anna Costello</dc:creator>
  <cp:lastModifiedBy>Rebecca Clark</cp:lastModifiedBy>
  <cp:revision>38</cp:revision>
  <dcterms:created xsi:type="dcterms:W3CDTF">2020-01-06T10:25:29Z</dcterms:created>
  <dcterms:modified xsi:type="dcterms:W3CDTF">2020-01-09T14:25:40Z</dcterms:modified>
</cp:coreProperties>
</file>