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Costello" initials="AC" lastIdx="1" clrIdx="0">
    <p:extLst>
      <p:ext uri="{19B8F6BF-5375-455C-9EA6-DF929625EA0E}">
        <p15:presenceInfo xmlns:p15="http://schemas.microsoft.com/office/powerpoint/2012/main" userId="S-1-5-21-1478125198-1380675122-4219392671-12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CBEB1"/>
    <a:srgbClr val="33CCCC"/>
    <a:srgbClr val="C82165"/>
    <a:srgbClr val="D60093"/>
    <a:srgbClr val="CCDE8A"/>
    <a:srgbClr val="7D99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6257" autoAdjust="0"/>
  </p:normalViewPr>
  <p:slideViewPr>
    <p:cSldViewPr snapToGrid="0">
      <p:cViewPr varScale="1">
        <p:scale>
          <a:sx n="110" d="100"/>
          <a:sy n="110" d="100"/>
        </p:scale>
        <p:origin x="348"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E35EBA-6F72-42C8-A6AA-0470C53E6FC5}" type="datetimeFigureOut">
              <a:rPr lang="en-GB" smtClean="0"/>
              <a:t>09/01/2020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9E3ED-3559-4630-8DE1-D7459922045F}" type="slidenum">
              <a:rPr lang="en-GB" smtClean="0"/>
              <a:t>‹#›</a:t>
            </a:fld>
            <a:endParaRPr lang="en-GB"/>
          </a:p>
        </p:txBody>
      </p:sp>
    </p:spTree>
    <p:extLst>
      <p:ext uri="{BB962C8B-B14F-4D97-AF65-F5344CB8AC3E}">
        <p14:creationId xmlns:p14="http://schemas.microsoft.com/office/powerpoint/2010/main" val="815078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Whether it’s getting presents, eating lots of lovely food, or simply being off school, for many of us the end of the year is a time filled with happiness and excitement.</a:t>
            </a:r>
          </a:p>
          <a:p>
            <a:pPr marL="171450" indent="-171450">
              <a:buFontTx/>
              <a:buChar char="-"/>
            </a:pPr>
            <a:r>
              <a:rPr lang="en-GB" dirty="0"/>
              <a:t>However, then we get to January – we have to get up on the still cold, dark, mornings, come to school, think about all the homework we have or haven’t done, and often don’t have something to look forward to like we did before the holidays.</a:t>
            </a:r>
          </a:p>
        </p:txBody>
      </p:sp>
      <p:sp>
        <p:nvSpPr>
          <p:cNvPr id="4" name="Slide Number Placeholder 3"/>
          <p:cNvSpPr>
            <a:spLocks noGrp="1"/>
          </p:cNvSpPr>
          <p:nvPr>
            <p:ph type="sldNum" sz="quarter" idx="5"/>
          </p:nvPr>
        </p:nvSpPr>
        <p:spPr/>
        <p:txBody>
          <a:bodyPr/>
          <a:lstStyle/>
          <a:p>
            <a:fld id="{22A9E3ED-3559-4630-8DE1-D7459922045F}" type="slidenum">
              <a:rPr lang="en-GB" smtClean="0"/>
              <a:t>1</a:t>
            </a:fld>
            <a:endParaRPr lang="en-GB"/>
          </a:p>
        </p:txBody>
      </p:sp>
    </p:spTree>
    <p:extLst>
      <p:ext uri="{BB962C8B-B14F-4D97-AF65-F5344CB8AC3E}">
        <p14:creationId xmlns:p14="http://schemas.microsoft.com/office/powerpoint/2010/main" val="311313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200" dirty="0"/>
              <a:t>We are now going to watch a clip from a BBC ONE programme, </a:t>
            </a:r>
            <a:r>
              <a:rPr lang="en-GB" sz="1200" i="1" dirty="0"/>
              <a:t>Ambulance</a:t>
            </a:r>
            <a:r>
              <a:rPr lang="en-GB" sz="1200" dirty="0"/>
              <a:t>, where paramedics, Nat and Nat, discuss being back at work after Christmas.</a:t>
            </a:r>
            <a:endParaRPr lang="en-GB" sz="1200" i="1" dirty="0"/>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22A9E3ED-3559-4630-8DE1-D7459922045F}" type="slidenum">
              <a:rPr lang="en-GB" smtClean="0"/>
              <a:t>2</a:t>
            </a:fld>
            <a:endParaRPr lang="en-GB"/>
          </a:p>
        </p:txBody>
      </p:sp>
    </p:spTree>
    <p:extLst>
      <p:ext uri="{BB962C8B-B14F-4D97-AF65-F5344CB8AC3E}">
        <p14:creationId xmlns:p14="http://schemas.microsoft.com/office/powerpoint/2010/main" val="2565789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A9E3ED-3559-4630-8DE1-D7459922045F}" type="slidenum">
              <a:rPr lang="en-GB" smtClean="0"/>
              <a:t>3</a:t>
            </a:fld>
            <a:endParaRPr lang="en-GB"/>
          </a:p>
        </p:txBody>
      </p:sp>
    </p:spTree>
    <p:extLst>
      <p:ext uri="{BB962C8B-B14F-4D97-AF65-F5344CB8AC3E}">
        <p14:creationId xmlns:p14="http://schemas.microsoft.com/office/powerpoint/2010/main" val="1541384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A9E3ED-3559-4630-8DE1-D7459922045F}" type="slidenum">
              <a:rPr lang="en-GB" smtClean="0"/>
              <a:t>4</a:t>
            </a:fld>
            <a:endParaRPr lang="en-GB"/>
          </a:p>
        </p:txBody>
      </p:sp>
    </p:spTree>
    <p:extLst>
      <p:ext uri="{BB962C8B-B14F-4D97-AF65-F5344CB8AC3E}">
        <p14:creationId xmlns:p14="http://schemas.microsoft.com/office/powerpoint/2010/main" val="2495066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A9E3ED-3559-4630-8DE1-D7459922045F}" type="slidenum">
              <a:rPr lang="en-GB" smtClean="0"/>
              <a:t>5</a:t>
            </a:fld>
            <a:endParaRPr lang="en-GB"/>
          </a:p>
        </p:txBody>
      </p:sp>
    </p:spTree>
    <p:extLst>
      <p:ext uri="{BB962C8B-B14F-4D97-AF65-F5344CB8AC3E}">
        <p14:creationId xmlns:p14="http://schemas.microsoft.com/office/powerpoint/2010/main" val="4057167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A9E3ED-3559-4630-8DE1-D7459922045F}" type="slidenum">
              <a:rPr lang="en-GB" smtClean="0"/>
              <a:t>6</a:t>
            </a:fld>
            <a:endParaRPr lang="en-GB"/>
          </a:p>
        </p:txBody>
      </p:sp>
    </p:spTree>
    <p:extLst>
      <p:ext uri="{BB962C8B-B14F-4D97-AF65-F5344CB8AC3E}">
        <p14:creationId xmlns:p14="http://schemas.microsoft.com/office/powerpoint/2010/main" val="3054510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A9E3ED-3559-4630-8DE1-D7459922045F}" type="slidenum">
              <a:rPr lang="en-GB" smtClean="0"/>
              <a:t>7</a:t>
            </a:fld>
            <a:endParaRPr lang="en-GB"/>
          </a:p>
        </p:txBody>
      </p:sp>
    </p:spTree>
    <p:extLst>
      <p:ext uri="{BB962C8B-B14F-4D97-AF65-F5344CB8AC3E}">
        <p14:creationId xmlns:p14="http://schemas.microsoft.com/office/powerpoint/2010/main" val="4203291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BFD94-4687-48E2-9C6B-9A4A6ADDED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396991D-F5C8-49D6-8B7C-52F40EB7D4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9CB235C-2377-4B9A-8A5E-BE7547E6FFD9}"/>
              </a:ext>
            </a:extLst>
          </p:cNvPr>
          <p:cNvSpPr>
            <a:spLocks noGrp="1"/>
          </p:cNvSpPr>
          <p:nvPr>
            <p:ph type="dt" sz="half" idx="10"/>
          </p:nvPr>
        </p:nvSpPr>
        <p:spPr/>
        <p:txBody>
          <a:bodyPr/>
          <a:lstStyle/>
          <a:p>
            <a:fld id="{5AB6C315-B023-4F3F-B52F-DD8596DDF640}" type="datetimeFigureOut">
              <a:rPr lang="en-GB" smtClean="0"/>
              <a:t>09/01/2020</a:t>
            </a:fld>
            <a:endParaRPr lang="en-GB"/>
          </a:p>
        </p:txBody>
      </p:sp>
      <p:sp>
        <p:nvSpPr>
          <p:cNvPr id="5" name="Footer Placeholder 4">
            <a:extLst>
              <a:ext uri="{FF2B5EF4-FFF2-40B4-BE49-F238E27FC236}">
                <a16:creationId xmlns:a16="http://schemas.microsoft.com/office/drawing/2014/main" id="{FBA78A3E-D993-436C-B6F3-4798D2BB86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4C0411-D696-44DB-96DD-401071221516}"/>
              </a:ext>
            </a:extLst>
          </p:cNvPr>
          <p:cNvSpPr>
            <a:spLocks noGrp="1"/>
          </p:cNvSpPr>
          <p:nvPr>
            <p:ph type="sldNum" sz="quarter" idx="12"/>
          </p:nvPr>
        </p:nvSpPr>
        <p:spPr/>
        <p:txBody>
          <a:bodyPr/>
          <a:lstStyle/>
          <a:p>
            <a:fld id="{46749166-F382-4E75-BCEF-9F0FE28A3C1E}" type="slidenum">
              <a:rPr lang="en-GB" smtClean="0"/>
              <a:t>‹#›</a:t>
            </a:fld>
            <a:endParaRPr lang="en-GB"/>
          </a:p>
        </p:txBody>
      </p:sp>
    </p:spTree>
    <p:extLst>
      <p:ext uri="{BB962C8B-B14F-4D97-AF65-F5344CB8AC3E}">
        <p14:creationId xmlns:p14="http://schemas.microsoft.com/office/powerpoint/2010/main" val="153967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F29F1-C98E-4805-8158-D2D74BBD39C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BAAE4A-642C-4E9A-96F5-5975AD94BB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3EE71D-2C41-434E-BF83-40387FD2CCD1}"/>
              </a:ext>
            </a:extLst>
          </p:cNvPr>
          <p:cNvSpPr>
            <a:spLocks noGrp="1"/>
          </p:cNvSpPr>
          <p:nvPr>
            <p:ph type="dt" sz="half" idx="10"/>
          </p:nvPr>
        </p:nvSpPr>
        <p:spPr/>
        <p:txBody>
          <a:bodyPr/>
          <a:lstStyle/>
          <a:p>
            <a:fld id="{5AB6C315-B023-4F3F-B52F-DD8596DDF640}" type="datetimeFigureOut">
              <a:rPr lang="en-GB" smtClean="0"/>
              <a:t>09/01/2020</a:t>
            </a:fld>
            <a:endParaRPr lang="en-GB"/>
          </a:p>
        </p:txBody>
      </p:sp>
      <p:sp>
        <p:nvSpPr>
          <p:cNvPr id="5" name="Footer Placeholder 4">
            <a:extLst>
              <a:ext uri="{FF2B5EF4-FFF2-40B4-BE49-F238E27FC236}">
                <a16:creationId xmlns:a16="http://schemas.microsoft.com/office/drawing/2014/main" id="{1D8D1C6A-48BB-4EE3-9BE3-E1708ECE53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B74826-39C6-4114-B711-9C8D8FEC1E52}"/>
              </a:ext>
            </a:extLst>
          </p:cNvPr>
          <p:cNvSpPr>
            <a:spLocks noGrp="1"/>
          </p:cNvSpPr>
          <p:nvPr>
            <p:ph type="sldNum" sz="quarter" idx="12"/>
          </p:nvPr>
        </p:nvSpPr>
        <p:spPr/>
        <p:txBody>
          <a:bodyPr/>
          <a:lstStyle/>
          <a:p>
            <a:fld id="{46749166-F382-4E75-BCEF-9F0FE28A3C1E}" type="slidenum">
              <a:rPr lang="en-GB" smtClean="0"/>
              <a:t>‹#›</a:t>
            </a:fld>
            <a:endParaRPr lang="en-GB"/>
          </a:p>
        </p:txBody>
      </p:sp>
    </p:spTree>
    <p:extLst>
      <p:ext uri="{BB962C8B-B14F-4D97-AF65-F5344CB8AC3E}">
        <p14:creationId xmlns:p14="http://schemas.microsoft.com/office/powerpoint/2010/main" val="3093274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09EACA-BA5E-4294-9050-A958DCA346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C2F5B5-DEFC-406B-A79A-63E2F87303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593056-B5B9-425C-AE63-81DC84DC451F}"/>
              </a:ext>
            </a:extLst>
          </p:cNvPr>
          <p:cNvSpPr>
            <a:spLocks noGrp="1"/>
          </p:cNvSpPr>
          <p:nvPr>
            <p:ph type="dt" sz="half" idx="10"/>
          </p:nvPr>
        </p:nvSpPr>
        <p:spPr/>
        <p:txBody>
          <a:bodyPr/>
          <a:lstStyle/>
          <a:p>
            <a:fld id="{5AB6C315-B023-4F3F-B52F-DD8596DDF640}" type="datetimeFigureOut">
              <a:rPr lang="en-GB" smtClean="0"/>
              <a:t>09/01/2020</a:t>
            </a:fld>
            <a:endParaRPr lang="en-GB"/>
          </a:p>
        </p:txBody>
      </p:sp>
      <p:sp>
        <p:nvSpPr>
          <p:cNvPr id="5" name="Footer Placeholder 4">
            <a:extLst>
              <a:ext uri="{FF2B5EF4-FFF2-40B4-BE49-F238E27FC236}">
                <a16:creationId xmlns:a16="http://schemas.microsoft.com/office/drawing/2014/main" id="{A6649223-F186-4475-B171-95754C066B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E19945-A778-4C71-A82F-0A57F64B3E4D}"/>
              </a:ext>
            </a:extLst>
          </p:cNvPr>
          <p:cNvSpPr>
            <a:spLocks noGrp="1"/>
          </p:cNvSpPr>
          <p:nvPr>
            <p:ph type="sldNum" sz="quarter" idx="12"/>
          </p:nvPr>
        </p:nvSpPr>
        <p:spPr/>
        <p:txBody>
          <a:bodyPr/>
          <a:lstStyle/>
          <a:p>
            <a:fld id="{46749166-F382-4E75-BCEF-9F0FE28A3C1E}" type="slidenum">
              <a:rPr lang="en-GB" smtClean="0"/>
              <a:t>‹#›</a:t>
            </a:fld>
            <a:endParaRPr lang="en-GB"/>
          </a:p>
        </p:txBody>
      </p:sp>
    </p:spTree>
    <p:extLst>
      <p:ext uri="{BB962C8B-B14F-4D97-AF65-F5344CB8AC3E}">
        <p14:creationId xmlns:p14="http://schemas.microsoft.com/office/powerpoint/2010/main" val="311418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60372-E4E0-47CB-A1C7-8B65889B96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EF6BCC0-7F37-4003-A610-C6076EA83B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79D579-86D6-4047-856E-DB026167A607}"/>
              </a:ext>
            </a:extLst>
          </p:cNvPr>
          <p:cNvSpPr>
            <a:spLocks noGrp="1"/>
          </p:cNvSpPr>
          <p:nvPr>
            <p:ph type="dt" sz="half" idx="10"/>
          </p:nvPr>
        </p:nvSpPr>
        <p:spPr/>
        <p:txBody>
          <a:bodyPr/>
          <a:lstStyle/>
          <a:p>
            <a:fld id="{5AB6C315-B023-4F3F-B52F-DD8596DDF640}" type="datetimeFigureOut">
              <a:rPr lang="en-GB" smtClean="0"/>
              <a:t>09/01/2020</a:t>
            </a:fld>
            <a:endParaRPr lang="en-GB"/>
          </a:p>
        </p:txBody>
      </p:sp>
      <p:sp>
        <p:nvSpPr>
          <p:cNvPr id="5" name="Footer Placeholder 4">
            <a:extLst>
              <a:ext uri="{FF2B5EF4-FFF2-40B4-BE49-F238E27FC236}">
                <a16:creationId xmlns:a16="http://schemas.microsoft.com/office/drawing/2014/main" id="{BBACF3A8-7C37-44E4-AB7D-A48EE57486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1EC579-E164-4FC1-832E-96F2B93DB2DF}"/>
              </a:ext>
            </a:extLst>
          </p:cNvPr>
          <p:cNvSpPr>
            <a:spLocks noGrp="1"/>
          </p:cNvSpPr>
          <p:nvPr>
            <p:ph type="sldNum" sz="quarter" idx="12"/>
          </p:nvPr>
        </p:nvSpPr>
        <p:spPr/>
        <p:txBody>
          <a:bodyPr/>
          <a:lstStyle/>
          <a:p>
            <a:fld id="{46749166-F382-4E75-BCEF-9F0FE28A3C1E}" type="slidenum">
              <a:rPr lang="en-GB" smtClean="0"/>
              <a:t>‹#›</a:t>
            </a:fld>
            <a:endParaRPr lang="en-GB"/>
          </a:p>
        </p:txBody>
      </p:sp>
    </p:spTree>
    <p:extLst>
      <p:ext uri="{BB962C8B-B14F-4D97-AF65-F5344CB8AC3E}">
        <p14:creationId xmlns:p14="http://schemas.microsoft.com/office/powerpoint/2010/main" val="338205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B5168-9C2A-4AAF-83F3-BF1738ADB8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E2D49F-A88D-4D31-A6C4-3E3C5C74B6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AED1F5-B3C1-4038-A392-4F82957E2AFA}"/>
              </a:ext>
            </a:extLst>
          </p:cNvPr>
          <p:cNvSpPr>
            <a:spLocks noGrp="1"/>
          </p:cNvSpPr>
          <p:nvPr>
            <p:ph type="dt" sz="half" idx="10"/>
          </p:nvPr>
        </p:nvSpPr>
        <p:spPr/>
        <p:txBody>
          <a:bodyPr/>
          <a:lstStyle/>
          <a:p>
            <a:fld id="{5AB6C315-B023-4F3F-B52F-DD8596DDF640}" type="datetimeFigureOut">
              <a:rPr lang="en-GB" smtClean="0"/>
              <a:t>09/01/2020</a:t>
            </a:fld>
            <a:endParaRPr lang="en-GB"/>
          </a:p>
        </p:txBody>
      </p:sp>
      <p:sp>
        <p:nvSpPr>
          <p:cNvPr id="5" name="Footer Placeholder 4">
            <a:extLst>
              <a:ext uri="{FF2B5EF4-FFF2-40B4-BE49-F238E27FC236}">
                <a16:creationId xmlns:a16="http://schemas.microsoft.com/office/drawing/2014/main" id="{64B9B028-2648-4278-8DE6-ABBD61D898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2BC9B4-E934-4335-A054-B5793375E2B8}"/>
              </a:ext>
            </a:extLst>
          </p:cNvPr>
          <p:cNvSpPr>
            <a:spLocks noGrp="1"/>
          </p:cNvSpPr>
          <p:nvPr>
            <p:ph type="sldNum" sz="quarter" idx="12"/>
          </p:nvPr>
        </p:nvSpPr>
        <p:spPr/>
        <p:txBody>
          <a:bodyPr/>
          <a:lstStyle/>
          <a:p>
            <a:fld id="{46749166-F382-4E75-BCEF-9F0FE28A3C1E}" type="slidenum">
              <a:rPr lang="en-GB" smtClean="0"/>
              <a:t>‹#›</a:t>
            </a:fld>
            <a:endParaRPr lang="en-GB"/>
          </a:p>
        </p:txBody>
      </p:sp>
    </p:spTree>
    <p:extLst>
      <p:ext uri="{BB962C8B-B14F-4D97-AF65-F5344CB8AC3E}">
        <p14:creationId xmlns:p14="http://schemas.microsoft.com/office/powerpoint/2010/main" val="321011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866F-21B6-43D0-A749-6315C00472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D6AEDF-5573-4D9B-A737-4865982BE2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3D67A5-5717-4B2B-84A2-7C55E573B4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90B35C1-BBC1-4051-A0C3-C87B1E3C8EDB}"/>
              </a:ext>
            </a:extLst>
          </p:cNvPr>
          <p:cNvSpPr>
            <a:spLocks noGrp="1"/>
          </p:cNvSpPr>
          <p:nvPr>
            <p:ph type="dt" sz="half" idx="10"/>
          </p:nvPr>
        </p:nvSpPr>
        <p:spPr/>
        <p:txBody>
          <a:bodyPr/>
          <a:lstStyle/>
          <a:p>
            <a:fld id="{5AB6C315-B023-4F3F-B52F-DD8596DDF640}" type="datetimeFigureOut">
              <a:rPr lang="en-GB" smtClean="0"/>
              <a:t>09/01/2020</a:t>
            </a:fld>
            <a:endParaRPr lang="en-GB"/>
          </a:p>
        </p:txBody>
      </p:sp>
      <p:sp>
        <p:nvSpPr>
          <p:cNvPr id="6" name="Footer Placeholder 5">
            <a:extLst>
              <a:ext uri="{FF2B5EF4-FFF2-40B4-BE49-F238E27FC236}">
                <a16:creationId xmlns:a16="http://schemas.microsoft.com/office/drawing/2014/main" id="{54D419D7-0F0F-483B-9FAC-DB57A43803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899ACF-4E5A-470E-9595-3F1693F67E3E}"/>
              </a:ext>
            </a:extLst>
          </p:cNvPr>
          <p:cNvSpPr>
            <a:spLocks noGrp="1"/>
          </p:cNvSpPr>
          <p:nvPr>
            <p:ph type="sldNum" sz="quarter" idx="12"/>
          </p:nvPr>
        </p:nvSpPr>
        <p:spPr/>
        <p:txBody>
          <a:bodyPr/>
          <a:lstStyle/>
          <a:p>
            <a:fld id="{46749166-F382-4E75-BCEF-9F0FE28A3C1E}" type="slidenum">
              <a:rPr lang="en-GB" smtClean="0"/>
              <a:t>‹#›</a:t>
            </a:fld>
            <a:endParaRPr lang="en-GB"/>
          </a:p>
        </p:txBody>
      </p:sp>
    </p:spTree>
    <p:extLst>
      <p:ext uri="{BB962C8B-B14F-4D97-AF65-F5344CB8AC3E}">
        <p14:creationId xmlns:p14="http://schemas.microsoft.com/office/powerpoint/2010/main" val="2205505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11221-1653-45B5-AB7A-E0CAB6C4C6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501A24-1B3B-4371-9D77-0037161AC0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9556A0-E711-4608-AC9C-D2733356F1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D8C44C-296E-4F18-ABCC-2C9D424DA3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1BBF60-A0ED-4B77-AEB3-19A796CD5C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B20ACC0-3E8D-48EA-A12F-DAF7ED63FF04}"/>
              </a:ext>
            </a:extLst>
          </p:cNvPr>
          <p:cNvSpPr>
            <a:spLocks noGrp="1"/>
          </p:cNvSpPr>
          <p:nvPr>
            <p:ph type="dt" sz="half" idx="10"/>
          </p:nvPr>
        </p:nvSpPr>
        <p:spPr/>
        <p:txBody>
          <a:bodyPr/>
          <a:lstStyle/>
          <a:p>
            <a:fld id="{5AB6C315-B023-4F3F-B52F-DD8596DDF640}" type="datetimeFigureOut">
              <a:rPr lang="en-GB" smtClean="0"/>
              <a:t>09/01/2020</a:t>
            </a:fld>
            <a:endParaRPr lang="en-GB"/>
          </a:p>
        </p:txBody>
      </p:sp>
      <p:sp>
        <p:nvSpPr>
          <p:cNvPr id="8" name="Footer Placeholder 7">
            <a:extLst>
              <a:ext uri="{FF2B5EF4-FFF2-40B4-BE49-F238E27FC236}">
                <a16:creationId xmlns:a16="http://schemas.microsoft.com/office/drawing/2014/main" id="{FA448207-50B1-4FDD-82EE-32952DD7F45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E79E56B-411D-423D-88CE-376F19FBAA53}"/>
              </a:ext>
            </a:extLst>
          </p:cNvPr>
          <p:cNvSpPr>
            <a:spLocks noGrp="1"/>
          </p:cNvSpPr>
          <p:nvPr>
            <p:ph type="sldNum" sz="quarter" idx="12"/>
          </p:nvPr>
        </p:nvSpPr>
        <p:spPr/>
        <p:txBody>
          <a:bodyPr/>
          <a:lstStyle/>
          <a:p>
            <a:fld id="{46749166-F382-4E75-BCEF-9F0FE28A3C1E}" type="slidenum">
              <a:rPr lang="en-GB" smtClean="0"/>
              <a:t>‹#›</a:t>
            </a:fld>
            <a:endParaRPr lang="en-GB"/>
          </a:p>
        </p:txBody>
      </p:sp>
    </p:spTree>
    <p:extLst>
      <p:ext uri="{BB962C8B-B14F-4D97-AF65-F5344CB8AC3E}">
        <p14:creationId xmlns:p14="http://schemas.microsoft.com/office/powerpoint/2010/main" val="274080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20BBC-753B-4C1B-90B3-EAB08D3A631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0C21ADE-B7C5-4732-A09A-7E3EDA70964B}"/>
              </a:ext>
            </a:extLst>
          </p:cNvPr>
          <p:cNvSpPr>
            <a:spLocks noGrp="1"/>
          </p:cNvSpPr>
          <p:nvPr>
            <p:ph type="dt" sz="half" idx="10"/>
          </p:nvPr>
        </p:nvSpPr>
        <p:spPr/>
        <p:txBody>
          <a:bodyPr/>
          <a:lstStyle/>
          <a:p>
            <a:fld id="{5AB6C315-B023-4F3F-B52F-DD8596DDF640}" type="datetimeFigureOut">
              <a:rPr lang="en-GB" smtClean="0"/>
              <a:t>09/01/2020</a:t>
            </a:fld>
            <a:endParaRPr lang="en-GB"/>
          </a:p>
        </p:txBody>
      </p:sp>
      <p:sp>
        <p:nvSpPr>
          <p:cNvPr id="4" name="Footer Placeholder 3">
            <a:extLst>
              <a:ext uri="{FF2B5EF4-FFF2-40B4-BE49-F238E27FC236}">
                <a16:creationId xmlns:a16="http://schemas.microsoft.com/office/drawing/2014/main" id="{CB170E9A-32E9-4011-A08B-9881023BE8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082B5D-B444-4B29-82B6-0D0670BD8379}"/>
              </a:ext>
            </a:extLst>
          </p:cNvPr>
          <p:cNvSpPr>
            <a:spLocks noGrp="1"/>
          </p:cNvSpPr>
          <p:nvPr>
            <p:ph type="sldNum" sz="quarter" idx="12"/>
          </p:nvPr>
        </p:nvSpPr>
        <p:spPr/>
        <p:txBody>
          <a:bodyPr/>
          <a:lstStyle/>
          <a:p>
            <a:fld id="{46749166-F382-4E75-BCEF-9F0FE28A3C1E}" type="slidenum">
              <a:rPr lang="en-GB" smtClean="0"/>
              <a:t>‹#›</a:t>
            </a:fld>
            <a:endParaRPr lang="en-GB"/>
          </a:p>
        </p:txBody>
      </p:sp>
    </p:spTree>
    <p:extLst>
      <p:ext uri="{BB962C8B-B14F-4D97-AF65-F5344CB8AC3E}">
        <p14:creationId xmlns:p14="http://schemas.microsoft.com/office/powerpoint/2010/main" val="165057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333B13-9726-43CE-90F3-A0A27B1DBD10}"/>
              </a:ext>
            </a:extLst>
          </p:cNvPr>
          <p:cNvSpPr>
            <a:spLocks noGrp="1"/>
          </p:cNvSpPr>
          <p:nvPr>
            <p:ph type="dt" sz="half" idx="10"/>
          </p:nvPr>
        </p:nvSpPr>
        <p:spPr/>
        <p:txBody>
          <a:bodyPr/>
          <a:lstStyle/>
          <a:p>
            <a:fld id="{5AB6C315-B023-4F3F-B52F-DD8596DDF640}" type="datetimeFigureOut">
              <a:rPr lang="en-GB" smtClean="0"/>
              <a:t>09/01/2020</a:t>
            </a:fld>
            <a:endParaRPr lang="en-GB"/>
          </a:p>
        </p:txBody>
      </p:sp>
      <p:sp>
        <p:nvSpPr>
          <p:cNvPr id="3" name="Footer Placeholder 2">
            <a:extLst>
              <a:ext uri="{FF2B5EF4-FFF2-40B4-BE49-F238E27FC236}">
                <a16:creationId xmlns:a16="http://schemas.microsoft.com/office/drawing/2014/main" id="{418EFEA3-7CDB-4962-BA3F-3EB0EC8422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08BB7D7-4FFE-4E6D-BEA0-F0FE8CB32A98}"/>
              </a:ext>
            </a:extLst>
          </p:cNvPr>
          <p:cNvSpPr>
            <a:spLocks noGrp="1"/>
          </p:cNvSpPr>
          <p:nvPr>
            <p:ph type="sldNum" sz="quarter" idx="12"/>
          </p:nvPr>
        </p:nvSpPr>
        <p:spPr/>
        <p:txBody>
          <a:bodyPr/>
          <a:lstStyle/>
          <a:p>
            <a:fld id="{46749166-F382-4E75-BCEF-9F0FE28A3C1E}" type="slidenum">
              <a:rPr lang="en-GB" smtClean="0"/>
              <a:t>‹#›</a:t>
            </a:fld>
            <a:endParaRPr lang="en-GB"/>
          </a:p>
        </p:txBody>
      </p:sp>
    </p:spTree>
    <p:extLst>
      <p:ext uri="{BB962C8B-B14F-4D97-AF65-F5344CB8AC3E}">
        <p14:creationId xmlns:p14="http://schemas.microsoft.com/office/powerpoint/2010/main" val="494412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0BB5A-FB28-4EAC-9EB4-79693A124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71AABE-0E0F-41B0-BFD4-8B9F03AC2B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D6A9E2-3FE0-4B1D-BB55-BCC279F09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67AB46-2868-466F-8555-FD6945D95DFD}"/>
              </a:ext>
            </a:extLst>
          </p:cNvPr>
          <p:cNvSpPr>
            <a:spLocks noGrp="1"/>
          </p:cNvSpPr>
          <p:nvPr>
            <p:ph type="dt" sz="half" idx="10"/>
          </p:nvPr>
        </p:nvSpPr>
        <p:spPr/>
        <p:txBody>
          <a:bodyPr/>
          <a:lstStyle/>
          <a:p>
            <a:fld id="{5AB6C315-B023-4F3F-B52F-DD8596DDF640}" type="datetimeFigureOut">
              <a:rPr lang="en-GB" smtClean="0"/>
              <a:t>09/01/2020</a:t>
            </a:fld>
            <a:endParaRPr lang="en-GB"/>
          </a:p>
        </p:txBody>
      </p:sp>
      <p:sp>
        <p:nvSpPr>
          <p:cNvPr id="6" name="Footer Placeholder 5">
            <a:extLst>
              <a:ext uri="{FF2B5EF4-FFF2-40B4-BE49-F238E27FC236}">
                <a16:creationId xmlns:a16="http://schemas.microsoft.com/office/drawing/2014/main" id="{A9759BC1-2BC0-44B8-9B49-A75320D01C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97634B-774D-46E7-9EE9-3F763AA6BD61}"/>
              </a:ext>
            </a:extLst>
          </p:cNvPr>
          <p:cNvSpPr>
            <a:spLocks noGrp="1"/>
          </p:cNvSpPr>
          <p:nvPr>
            <p:ph type="sldNum" sz="quarter" idx="12"/>
          </p:nvPr>
        </p:nvSpPr>
        <p:spPr/>
        <p:txBody>
          <a:bodyPr/>
          <a:lstStyle/>
          <a:p>
            <a:fld id="{46749166-F382-4E75-BCEF-9F0FE28A3C1E}" type="slidenum">
              <a:rPr lang="en-GB" smtClean="0"/>
              <a:t>‹#›</a:t>
            </a:fld>
            <a:endParaRPr lang="en-GB"/>
          </a:p>
        </p:txBody>
      </p:sp>
    </p:spTree>
    <p:extLst>
      <p:ext uri="{BB962C8B-B14F-4D97-AF65-F5344CB8AC3E}">
        <p14:creationId xmlns:p14="http://schemas.microsoft.com/office/powerpoint/2010/main" val="212917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3EE4A-F348-43F7-B43E-394507AF67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57F4446-6F1F-497C-A28A-9C50BAF2AB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93091B2-8AE8-48B1-8737-344E100745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68D45-696E-4AD1-9F50-CE6E964B7FAB}"/>
              </a:ext>
            </a:extLst>
          </p:cNvPr>
          <p:cNvSpPr>
            <a:spLocks noGrp="1"/>
          </p:cNvSpPr>
          <p:nvPr>
            <p:ph type="dt" sz="half" idx="10"/>
          </p:nvPr>
        </p:nvSpPr>
        <p:spPr/>
        <p:txBody>
          <a:bodyPr/>
          <a:lstStyle/>
          <a:p>
            <a:fld id="{5AB6C315-B023-4F3F-B52F-DD8596DDF640}" type="datetimeFigureOut">
              <a:rPr lang="en-GB" smtClean="0"/>
              <a:t>09/01/2020</a:t>
            </a:fld>
            <a:endParaRPr lang="en-GB"/>
          </a:p>
        </p:txBody>
      </p:sp>
      <p:sp>
        <p:nvSpPr>
          <p:cNvPr id="6" name="Footer Placeholder 5">
            <a:extLst>
              <a:ext uri="{FF2B5EF4-FFF2-40B4-BE49-F238E27FC236}">
                <a16:creationId xmlns:a16="http://schemas.microsoft.com/office/drawing/2014/main" id="{9770DE5D-13F0-48FA-979C-46305A5BED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24F6FD-3DB6-4B6B-9F05-9F5AAFB4F37D}"/>
              </a:ext>
            </a:extLst>
          </p:cNvPr>
          <p:cNvSpPr>
            <a:spLocks noGrp="1"/>
          </p:cNvSpPr>
          <p:nvPr>
            <p:ph type="sldNum" sz="quarter" idx="12"/>
          </p:nvPr>
        </p:nvSpPr>
        <p:spPr/>
        <p:txBody>
          <a:bodyPr/>
          <a:lstStyle/>
          <a:p>
            <a:fld id="{46749166-F382-4E75-BCEF-9F0FE28A3C1E}" type="slidenum">
              <a:rPr lang="en-GB" smtClean="0"/>
              <a:t>‹#›</a:t>
            </a:fld>
            <a:endParaRPr lang="en-GB"/>
          </a:p>
        </p:txBody>
      </p:sp>
    </p:spTree>
    <p:extLst>
      <p:ext uri="{BB962C8B-B14F-4D97-AF65-F5344CB8AC3E}">
        <p14:creationId xmlns:p14="http://schemas.microsoft.com/office/powerpoint/2010/main" val="217222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41F7E4-B795-493D-B5F8-B146C89778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5D3DA6A-146C-4420-8D37-4CF0A50C3D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8C971C-3993-4FE9-B46A-357A7AE6A2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6C315-B023-4F3F-B52F-DD8596DDF640}" type="datetimeFigureOut">
              <a:rPr lang="en-GB" smtClean="0"/>
              <a:t>09/01/2020</a:t>
            </a:fld>
            <a:endParaRPr lang="en-GB"/>
          </a:p>
        </p:txBody>
      </p:sp>
      <p:sp>
        <p:nvSpPr>
          <p:cNvPr id="5" name="Footer Placeholder 4">
            <a:extLst>
              <a:ext uri="{FF2B5EF4-FFF2-40B4-BE49-F238E27FC236}">
                <a16:creationId xmlns:a16="http://schemas.microsoft.com/office/drawing/2014/main" id="{3B2C8846-E763-407B-8048-37AFD04F61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A5F1D92-CE03-418D-AB3A-FA05E5F7B8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749166-F382-4E75-BCEF-9F0FE28A3C1E}" type="slidenum">
              <a:rPr lang="en-GB" smtClean="0"/>
              <a:t>‹#›</a:t>
            </a:fld>
            <a:endParaRPr lang="en-GB"/>
          </a:p>
        </p:txBody>
      </p:sp>
    </p:spTree>
    <p:extLst>
      <p:ext uri="{BB962C8B-B14F-4D97-AF65-F5344CB8AC3E}">
        <p14:creationId xmlns:p14="http://schemas.microsoft.com/office/powerpoint/2010/main" val="167796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hyperlink" Target="https://www.bbc.co.uk/programmes/p06573dz"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hyperlink" Target="https://www.bbc.co.uk/programmes/p06573d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hyperlink" Target="https://www.bbc.co.uk/programmes/p06573dz"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itv.com/thismorning/health/do-the-winter-blues-really-exist" TargetMode="External"/><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s://www.bbc.co.uk/bbcthree/clip/75f8c611-664e-497b-a411-e11e67ea5de7" TargetMode="External"/><Relationship Id="rId4" Type="http://schemas.openxmlformats.org/officeDocument/2006/relationships/hyperlink" Target="https://www.bbc.co.uk/programmes/p04qrnp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7E48A8C-60CA-4335-9939-05C42CB254FF}"/>
              </a:ext>
            </a:extLst>
          </p:cNvPr>
          <p:cNvPicPr>
            <a:picLocks noChangeAspect="1"/>
          </p:cNvPicPr>
          <p:nvPr/>
        </p:nvPicPr>
        <p:blipFill rotWithShape="1">
          <a:blip r:embed="rId3">
            <a:extLst>
              <a:ext uri="{28A0092B-C50C-407E-A947-70E740481C1C}">
                <a14:useLocalDpi xmlns:a14="http://schemas.microsoft.com/office/drawing/2010/main" val="0"/>
              </a:ext>
            </a:extLst>
          </a:blip>
          <a:srcRect t="52831" b="23412"/>
          <a:stretch/>
        </p:blipFill>
        <p:spPr>
          <a:xfrm>
            <a:off x="0" y="0"/>
            <a:ext cx="12192000" cy="1558257"/>
          </a:xfrm>
          <a:prstGeom prst="rect">
            <a:avLst/>
          </a:prstGeom>
        </p:spPr>
      </p:pic>
      <p:sp>
        <p:nvSpPr>
          <p:cNvPr id="2" name="Title 1">
            <a:extLst>
              <a:ext uri="{FF2B5EF4-FFF2-40B4-BE49-F238E27FC236}">
                <a16:creationId xmlns:a16="http://schemas.microsoft.com/office/drawing/2014/main" id="{6BD459BD-0CC9-4F9C-8B20-8B8BC5191907}"/>
              </a:ext>
            </a:extLst>
          </p:cNvPr>
          <p:cNvSpPr>
            <a:spLocks noGrp="1"/>
          </p:cNvSpPr>
          <p:nvPr>
            <p:ph type="ctrTitle"/>
          </p:nvPr>
        </p:nvSpPr>
        <p:spPr>
          <a:xfrm>
            <a:off x="2419444" y="217475"/>
            <a:ext cx="7144624" cy="1011237"/>
          </a:xfrm>
        </p:spPr>
        <p:txBody>
          <a:bodyPr/>
          <a:lstStyle/>
          <a:p>
            <a:r>
              <a:rPr lang="en-GB" b="1" dirty="0">
                <a:solidFill>
                  <a:schemeClr val="bg1"/>
                </a:solidFill>
                <a:latin typeface="Calibri Light" panose="020F0302020204030204" pitchFamily="34" charset="0"/>
                <a:cs typeface="Calibri Light" panose="020F0302020204030204" pitchFamily="34" charset="0"/>
              </a:rPr>
              <a:t>The ‘January Blues’</a:t>
            </a:r>
          </a:p>
        </p:txBody>
      </p:sp>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6435377" y="3130788"/>
            <a:ext cx="5318760" cy="1655762"/>
          </a:xfrm>
        </p:spPr>
        <p:txBody>
          <a:bodyPr>
            <a:normAutofit/>
          </a:bodyPr>
          <a:lstStyle/>
          <a:p>
            <a:r>
              <a:rPr lang="en-GB" sz="4800" dirty="0">
                <a:latin typeface="Calibri Light" panose="020F0302020204030204" pitchFamily="34" charset="0"/>
                <a:cs typeface="Calibri Light" panose="020F0302020204030204" pitchFamily="34" charset="0"/>
              </a:rPr>
              <a:t>What are the ‘</a:t>
            </a:r>
            <a:r>
              <a:rPr lang="en-GB" sz="4800" b="1" dirty="0">
                <a:latin typeface="Calibri Light" panose="020F0302020204030204" pitchFamily="34" charset="0"/>
                <a:cs typeface="Calibri Light" panose="020F0302020204030204" pitchFamily="34" charset="0"/>
              </a:rPr>
              <a:t>January Blues</a:t>
            </a:r>
            <a:r>
              <a:rPr lang="en-GB" sz="4800" dirty="0">
                <a:latin typeface="Calibri Light" panose="020F0302020204030204" pitchFamily="34" charset="0"/>
                <a:cs typeface="Calibri Light" panose="020F0302020204030204" pitchFamily="34" charset="0"/>
              </a:rPr>
              <a:t>’?</a:t>
            </a:r>
          </a:p>
        </p:txBody>
      </p:sp>
      <p:pic>
        <p:nvPicPr>
          <p:cNvPr id="1026" name="Picture 2" descr="Dog, Sad, Waiting, Floor, Sad Dog, Pet, Puppy, Animal">
            <a:extLst>
              <a:ext uri="{FF2B5EF4-FFF2-40B4-BE49-F238E27FC236}">
                <a16:creationId xmlns:a16="http://schemas.microsoft.com/office/drawing/2014/main" id="{F36DFDDF-3D8F-454F-B8DD-7BA585C4D3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2058" y="2288051"/>
            <a:ext cx="5019698" cy="334123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C1A1C96-8B99-4B41-A87D-315BF376F4EA}"/>
              </a:ext>
            </a:extLst>
          </p:cNvPr>
          <p:cNvSpPr txBox="1"/>
          <p:nvPr/>
        </p:nvSpPr>
        <p:spPr>
          <a:xfrm>
            <a:off x="3172356" y="5629288"/>
            <a:ext cx="2819400" cy="276999"/>
          </a:xfrm>
          <a:prstGeom prst="rect">
            <a:avLst/>
          </a:prstGeom>
          <a:noFill/>
        </p:spPr>
        <p:txBody>
          <a:bodyPr wrap="square" rtlCol="0">
            <a:spAutoFit/>
          </a:bodyPr>
          <a:lstStyle/>
          <a:p>
            <a:pPr algn="r"/>
            <a:r>
              <a:rPr lang="en-GB" sz="1200" i="1" dirty="0"/>
              <a:t>Credit: Fran_ (Pixabay.com)</a:t>
            </a:r>
          </a:p>
        </p:txBody>
      </p:sp>
      <p:sp>
        <p:nvSpPr>
          <p:cNvPr id="10" name="Rectangle 9">
            <a:extLst>
              <a:ext uri="{FF2B5EF4-FFF2-40B4-BE49-F238E27FC236}">
                <a16:creationId xmlns:a16="http://schemas.microsoft.com/office/drawing/2014/main" id="{E5B700FD-F391-4100-AB8B-B631A3304E16}"/>
              </a:ext>
            </a:extLst>
          </p:cNvPr>
          <p:cNvSpPr/>
          <p:nvPr/>
        </p:nvSpPr>
        <p:spPr>
          <a:xfrm>
            <a:off x="0" y="6461760"/>
            <a:ext cx="12192000" cy="396240"/>
          </a:xfrm>
          <a:prstGeom prst="rect">
            <a:avLst/>
          </a:prstGeom>
          <a:solidFill>
            <a:srgbClr val="3CBEB1"/>
          </a:solidFill>
          <a:ln>
            <a:solidFill>
              <a:srgbClr val="3CB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a:extLst>
              <a:ext uri="{FF2B5EF4-FFF2-40B4-BE49-F238E27FC236}">
                <a16:creationId xmlns:a16="http://schemas.microsoft.com/office/drawing/2014/main" id="{F8BA85C8-4D1C-46D5-B4F1-4DF398D85315}"/>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07987" y="5838119"/>
            <a:ext cx="1237920" cy="544866"/>
          </a:xfrm>
          <a:prstGeom prst="rect">
            <a:avLst/>
          </a:prstGeom>
        </p:spPr>
      </p:pic>
    </p:spTree>
    <p:extLst>
      <p:ext uri="{BB962C8B-B14F-4D97-AF65-F5344CB8AC3E}">
        <p14:creationId xmlns:p14="http://schemas.microsoft.com/office/powerpoint/2010/main" val="2249756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1645F1-BF2A-4A9A-850C-8F5C1E443757}"/>
              </a:ext>
            </a:extLst>
          </p:cNvPr>
          <p:cNvSpPr>
            <a:spLocks noGrp="1"/>
          </p:cNvSpPr>
          <p:nvPr>
            <p:ph type="subTitle" idx="1"/>
          </p:nvPr>
        </p:nvSpPr>
        <p:spPr>
          <a:xfrm>
            <a:off x="305011" y="1871573"/>
            <a:ext cx="11319253" cy="1364675"/>
          </a:xfrm>
        </p:spPr>
        <p:txBody>
          <a:bodyPr>
            <a:normAutofit/>
          </a:bodyPr>
          <a:lstStyle/>
          <a:p>
            <a:pPr>
              <a:lnSpc>
                <a:spcPct val="110000"/>
              </a:lnSpc>
            </a:pPr>
            <a:r>
              <a:rPr lang="en-GB" sz="2800" dirty="0">
                <a:latin typeface="Calibri Light" panose="020F0302020204030204" pitchFamily="34" charset="0"/>
                <a:cs typeface="Calibri Light" panose="020F0302020204030204" pitchFamily="34" charset="0"/>
              </a:rPr>
              <a:t>We are now going to watch a clip from a BBC ONE programme, </a:t>
            </a:r>
            <a:r>
              <a:rPr lang="en-GB" sz="2800" b="1" i="1" dirty="0">
                <a:latin typeface="Calibri Light" panose="020F0302020204030204" pitchFamily="34" charset="0"/>
                <a:cs typeface="Calibri Light" panose="020F0302020204030204" pitchFamily="34" charset="0"/>
              </a:rPr>
              <a:t>Ambulance</a:t>
            </a:r>
            <a:r>
              <a:rPr lang="en-GB" sz="2800" i="1" dirty="0">
                <a:latin typeface="Calibri Light" panose="020F0302020204030204" pitchFamily="34" charset="0"/>
                <a:cs typeface="Calibri Light" panose="020F0302020204030204" pitchFamily="34" charset="0"/>
              </a:rPr>
              <a:t>.</a:t>
            </a:r>
          </a:p>
          <a:p>
            <a:endParaRPr lang="en-GB" sz="3200" i="1" dirty="0"/>
          </a:p>
          <a:p>
            <a:endParaRPr lang="en-GB" sz="3200" i="1" dirty="0"/>
          </a:p>
        </p:txBody>
      </p:sp>
      <p:sp>
        <p:nvSpPr>
          <p:cNvPr id="4" name="TextBox 3">
            <a:extLst>
              <a:ext uri="{FF2B5EF4-FFF2-40B4-BE49-F238E27FC236}">
                <a16:creationId xmlns:a16="http://schemas.microsoft.com/office/drawing/2014/main" id="{5C1A1C96-8B99-4B41-A87D-315BF376F4EA}"/>
              </a:ext>
            </a:extLst>
          </p:cNvPr>
          <p:cNvSpPr txBox="1"/>
          <p:nvPr/>
        </p:nvSpPr>
        <p:spPr>
          <a:xfrm>
            <a:off x="1622488" y="5429310"/>
            <a:ext cx="3447766" cy="276999"/>
          </a:xfrm>
          <a:prstGeom prst="rect">
            <a:avLst/>
          </a:prstGeom>
          <a:noFill/>
        </p:spPr>
        <p:txBody>
          <a:bodyPr wrap="square" rtlCol="0">
            <a:spAutoFit/>
          </a:bodyPr>
          <a:lstStyle/>
          <a:p>
            <a:pPr algn="r"/>
            <a:r>
              <a:rPr lang="en-GB" sz="1200" i="1" dirty="0"/>
              <a:t>Credit: Alina </a:t>
            </a:r>
            <a:r>
              <a:rPr lang="en-GB" sz="1200" i="1" dirty="0" err="1"/>
              <a:t>Kuptsova</a:t>
            </a:r>
            <a:r>
              <a:rPr lang="en-GB" sz="1200" i="1" dirty="0"/>
              <a:t> (Pixabay.com)</a:t>
            </a:r>
          </a:p>
        </p:txBody>
      </p:sp>
      <p:pic>
        <p:nvPicPr>
          <p:cNvPr id="2050" name="Picture 2" descr="Ambulance, Medicine, Hospital, Health Care, Urgent Care">
            <a:extLst>
              <a:ext uri="{FF2B5EF4-FFF2-40B4-BE49-F238E27FC236}">
                <a16:creationId xmlns:a16="http://schemas.microsoft.com/office/drawing/2014/main" id="{1BB4DA79-97B9-4253-AFBC-E8E0CA1CE85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834"/>
          <a:stretch/>
        </p:blipFill>
        <p:spPr bwMode="auto">
          <a:xfrm>
            <a:off x="545245" y="2837948"/>
            <a:ext cx="4525009" cy="2625225"/>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a:extLst>
              <a:ext uri="{FF2B5EF4-FFF2-40B4-BE49-F238E27FC236}">
                <a16:creationId xmlns:a16="http://schemas.microsoft.com/office/drawing/2014/main" id="{14ECCF03-FB91-438A-BC99-D2A9CC4879AE}"/>
              </a:ext>
            </a:extLst>
          </p:cNvPr>
          <p:cNvSpPr txBox="1">
            <a:spLocks/>
          </p:cNvSpPr>
          <p:nvPr/>
        </p:nvSpPr>
        <p:spPr>
          <a:xfrm>
            <a:off x="5585457" y="2819518"/>
            <a:ext cx="5972120" cy="1480778"/>
          </a:xfrm>
          <a:prstGeom prst="rect">
            <a:avLst/>
          </a:prstGeom>
          <a:ln w="28575" cmpd="sng">
            <a:solidFill>
              <a:srgbClr val="33CCCC"/>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pPr>
            <a:r>
              <a:rPr lang="en-GB" sz="2600" dirty="0">
                <a:latin typeface="Calibri Light" panose="020F0302020204030204" pitchFamily="34" charset="0"/>
                <a:cs typeface="Calibri Light" panose="020F0302020204030204" pitchFamily="34" charset="0"/>
              </a:rPr>
              <a:t>As we watch, think about what </a:t>
            </a:r>
            <a:r>
              <a:rPr lang="en-GB" sz="2600" b="1" dirty="0">
                <a:latin typeface="Calibri Light" panose="020F0302020204030204" pitchFamily="34" charset="0"/>
                <a:cs typeface="Calibri Light" panose="020F0302020204030204" pitchFamily="34" charset="0"/>
              </a:rPr>
              <a:t>reasons</a:t>
            </a:r>
            <a:r>
              <a:rPr lang="en-GB" sz="2600" dirty="0">
                <a:latin typeface="Calibri Light" panose="020F0302020204030204" pitchFamily="34" charset="0"/>
                <a:cs typeface="Calibri Light" panose="020F0302020204030204" pitchFamily="34" charset="0"/>
              </a:rPr>
              <a:t> do Nat and Nat give for feeling the ‘</a:t>
            </a:r>
            <a:r>
              <a:rPr lang="en-GB" sz="2600" b="1" dirty="0">
                <a:latin typeface="Calibri Light" panose="020F0302020204030204" pitchFamily="34" charset="0"/>
                <a:cs typeface="Calibri Light" panose="020F0302020204030204" pitchFamily="34" charset="0"/>
              </a:rPr>
              <a:t>January Blues</a:t>
            </a:r>
            <a:r>
              <a:rPr lang="en-GB" sz="2600" dirty="0">
                <a:latin typeface="Calibri Light" panose="020F0302020204030204" pitchFamily="34" charset="0"/>
                <a:cs typeface="Calibri Light" panose="020F0302020204030204" pitchFamily="34" charset="0"/>
              </a:rPr>
              <a:t>’?</a:t>
            </a:r>
          </a:p>
          <a:p>
            <a:pPr>
              <a:lnSpc>
                <a:spcPct val="110000"/>
              </a:lnSpc>
            </a:pPr>
            <a:endParaRPr lang="en-GB" sz="2600" dirty="0"/>
          </a:p>
          <a:p>
            <a:endParaRPr lang="en-GB" sz="3200" i="1" dirty="0"/>
          </a:p>
        </p:txBody>
      </p:sp>
      <p:sp>
        <p:nvSpPr>
          <p:cNvPr id="5" name="Rectangle 4">
            <a:extLst>
              <a:ext uri="{FF2B5EF4-FFF2-40B4-BE49-F238E27FC236}">
                <a16:creationId xmlns:a16="http://schemas.microsoft.com/office/drawing/2014/main" id="{3BBB7939-AF23-4F98-AFAB-6AE47B74DF34}"/>
              </a:ext>
            </a:extLst>
          </p:cNvPr>
          <p:cNvSpPr/>
          <p:nvPr/>
        </p:nvSpPr>
        <p:spPr>
          <a:xfrm>
            <a:off x="545245" y="5974696"/>
            <a:ext cx="4636782" cy="369332"/>
          </a:xfrm>
          <a:prstGeom prst="rect">
            <a:avLst/>
          </a:prstGeom>
        </p:spPr>
        <p:txBody>
          <a:bodyPr wrap="none">
            <a:spAutoFit/>
          </a:bodyPr>
          <a:lstStyle/>
          <a:p>
            <a:r>
              <a:rPr lang="en-GB" dirty="0">
                <a:solidFill>
                  <a:srgbClr val="33CCCC"/>
                </a:solidFill>
                <a:hlinkClick r:id="rId4">
                  <a:extLst>
                    <a:ext uri="{A12FA001-AC4F-418D-AE19-62706E023703}">
                      <ahyp:hlinkClr xmlns:ahyp="http://schemas.microsoft.com/office/drawing/2018/hyperlinkcolor" val="tx"/>
                    </a:ext>
                  </a:extLst>
                </a:hlinkClick>
              </a:rPr>
              <a:t>https://www.bbc.co.uk/programmes/p06573dz</a:t>
            </a:r>
            <a:endParaRPr lang="en-GB" dirty="0">
              <a:solidFill>
                <a:srgbClr val="33CCCC"/>
              </a:solidFill>
            </a:endParaRPr>
          </a:p>
        </p:txBody>
      </p:sp>
      <p:pic>
        <p:nvPicPr>
          <p:cNvPr id="14" name="Picture 13">
            <a:extLst>
              <a:ext uri="{FF2B5EF4-FFF2-40B4-BE49-F238E27FC236}">
                <a16:creationId xmlns:a16="http://schemas.microsoft.com/office/drawing/2014/main" id="{CFD98571-C74A-4643-B63E-CD980FE6BC26}"/>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16697" y="5816271"/>
            <a:ext cx="1237920" cy="544866"/>
          </a:xfrm>
          <a:prstGeom prst="rect">
            <a:avLst/>
          </a:prstGeom>
        </p:spPr>
      </p:pic>
      <p:sp>
        <p:nvSpPr>
          <p:cNvPr id="15" name="TextBox 14">
            <a:extLst>
              <a:ext uri="{FF2B5EF4-FFF2-40B4-BE49-F238E27FC236}">
                <a16:creationId xmlns:a16="http://schemas.microsoft.com/office/drawing/2014/main" id="{2E94B063-9E8A-4A94-B10E-700772F3EECB}"/>
              </a:ext>
            </a:extLst>
          </p:cNvPr>
          <p:cNvSpPr txBox="1"/>
          <p:nvPr/>
        </p:nvSpPr>
        <p:spPr>
          <a:xfrm>
            <a:off x="5569343" y="4478793"/>
            <a:ext cx="5972120" cy="950517"/>
          </a:xfrm>
          <a:prstGeom prst="rect">
            <a:avLst/>
          </a:prstGeom>
          <a:noFill/>
          <a:ln w="28575">
            <a:solidFill>
              <a:srgbClr val="D60093"/>
            </a:solidFill>
          </a:ln>
        </p:spPr>
        <p:txBody>
          <a:bodyPr wrap="square" rtlCol="0">
            <a:spAutoFit/>
          </a:bodyPr>
          <a:lstStyle/>
          <a:p>
            <a:pPr lvl="0" algn="ctr">
              <a:lnSpc>
                <a:spcPct val="110000"/>
              </a:lnSpc>
            </a:pPr>
            <a:r>
              <a:rPr lang="en-GB" sz="2600" b="1" dirty="0">
                <a:solidFill>
                  <a:prstClr val="black"/>
                </a:solidFill>
                <a:latin typeface="Calibri Light" panose="020F0302020204030204" pitchFamily="34" charset="0"/>
                <a:cs typeface="Calibri Light" panose="020F0302020204030204" pitchFamily="34" charset="0"/>
              </a:rPr>
              <a:t>Challenge</a:t>
            </a:r>
            <a:r>
              <a:rPr lang="en-GB" sz="2600" dirty="0">
                <a:solidFill>
                  <a:prstClr val="black"/>
                </a:solidFill>
                <a:latin typeface="Calibri Light" panose="020F0302020204030204" pitchFamily="34" charset="0"/>
                <a:cs typeface="Calibri Light" panose="020F0302020204030204" pitchFamily="34" charset="0"/>
              </a:rPr>
              <a:t>: What reasons might people your age have for feeling low in January?</a:t>
            </a:r>
            <a:endParaRPr lang="en-GB" sz="2600" i="1" dirty="0">
              <a:solidFill>
                <a:prstClr val="black"/>
              </a:solidFill>
              <a:latin typeface="Calibri Light" panose="020F03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D813BA12-5578-448C-8C86-ECDBD5C08017}"/>
              </a:ext>
            </a:extLst>
          </p:cNvPr>
          <p:cNvSpPr/>
          <p:nvPr/>
        </p:nvSpPr>
        <p:spPr>
          <a:xfrm>
            <a:off x="0" y="6453993"/>
            <a:ext cx="12192000" cy="396240"/>
          </a:xfrm>
          <a:prstGeom prst="rect">
            <a:avLst/>
          </a:prstGeom>
          <a:solidFill>
            <a:srgbClr val="3CBEB1"/>
          </a:solidFill>
          <a:ln>
            <a:solidFill>
              <a:srgbClr val="3CB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97AE84FE-D915-4B40-8EF0-BAED2D7D4808}"/>
              </a:ext>
            </a:extLst>
          </p:cNvPr>
          <p:cNvPicPr>
            <a:picLocks noChangeAspect="1"/>
          </p:cNvPicPr>
          <p:nvPr/>
        </p:nvPicPr>
        <p:blipFill>
          <a:blip r:embed="rId6"/>
          <a:stretch>
            <a:fillRect/>
          </a:stretch>
        </p:blipFill>
        <p:spPr>
          <a:xfrm>
            <a:off x="0" y="-5490"/>
            <a:ext cx="12192000" cy="1561064"/>
          </a:xfrm>
          <a:prstGeom prst="rect">
            <a:avLst/>
          </a:prstGeom>
        </p:spPr>
      </p:pic>
    </p:spTree>
    <p:extLst>
      <p:ext uri="{BB962C8B-B14F-4D97-AF65-F5344CB8AC3E}">
        <p14:creationId xmlns:p14="http://schemas.microsoft.com/office/powerpoint/2010/main" val="416926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EA73E725-D402-4499-B950-A56453856159}"/>
              </a:ext>
            </a:extLst>
          </p:cNvPr>
          <p:cNvSpPr txBox="1">
            <a:spLocks/>
          </p:cNvSpPr>
          <p:nvPr/>
        </p:nvSpPr>
        <p:spPr>
          <a:xfrm>
            <a:off x="5468984" y="2808710"/>
            <a:ext cx="5486399" cy="2794581"/>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5475">
              <a:lnSpc>
                <a:spcPct val="120000"/>
              </a:lnSpc>
            </a:pPr>
            <a:r>
              <a:rPr lang="en-GB" sz="9600" dirty="0">
                <a:latin typeface="Calibri Light" panose="020F0302020204030204" pitchFamily="34" charset="0"/>
                <a:cs typeface="Calibri Light" panose="020F0302020204030204" pitchFamily="34" charset="0"/>
              </a:rPr>
              <a:t>It’s still </a:t>
            </a:r>
            <a:r>
              <a:rPr lang="en-GB" sz="9600" b="1" dirty="0">
                <a:latin typeface="Calibri Light" panose="020F0302020204030204" pitchFamily="34" charset="0"/>
                <a:cs typeface="Calibri Light" panose="020F0302020204030204" pitchFamily="34" charset="0"/>
              </a:rPr>
              <a:t>winter</a:t>
            </a:r>
            <a:r>
              <a:rPr lang="en-GB" sz="9600" dirty="0">
                <a:latin typeface="Calibri Light" panose="020F0302020204030204" pitchFamily="34" charset="0"/>
                <a:cs typeface="Calibri Light" panose="020F0302020204030204" pitchFamily="34" charset="0"/>
              </a:rPr>
              <a:t> (cold and horrible weather)</a:t>
            </a:r>
          </a:p>
          <a:p>
            <a:pPr marL="625475">
              <a:lnSpc>
                <a:spcPct val="120000"/>
              </a:lnSpc>
            </a:pPr>
            <a:r>
              <a:rPr lang="en-GB" sz="9600" dirty="0">
                <a:latin typeface="Calibri Light" panose="020F0302020204030204" pitchFamily="34" charset="0"/>
                <a:cs typeface="Calibri Light" panose="020F0302020204030204" pitchFamily="34" charset="0"/>
              </a:rPr>
              <a:t>Christmas and New Year </a:t>
            </a:r>
            <a:r>
              <a:rPr lang="en-GB" sz="9600" b="1" dirty="0">
                <a:latin typeface="Calibri Light" panose="020F0302020204030204" pitchFamily="34" charset="0"/>
                <a:cs typeface="Calibri Light" panose="020F0302020204030204" pitchFamily="34" charset="0"/>
              </a:rPr>
              <a:t>celebrations are over</a:t>
            </a:r>
          </a:p>
          <a:p>
            <a:pPr marL="625475">
              <a:lnSpc>
                <a:spcPct val="120000"/>
              </a:lnSpc>
            </a:pPr>
            <a:r>
              <a:rPr lang="en-GB" sz="9600" dirty="0">
                <a:latin typeface="Calibri Light" panose="020F0302020204030204" pitchFamily="34" charset="0"/>
                <a:cs typeface="Calibri Light" panose="020F0302020204030204" pitchFamily="34" charset="0"/>
              </a:rPr>
              <a:t>You </a:t>
            </a:r>
            <a:r>
              <a:rPr lang="en-GB" sz="9600" b="1" dirty="0">
                <a:latin typeface="Calibri Light" panose="020F0302020204030204" pitchFamily="34" charset="0"/>
                <a:cs typeface="Calibri Light" panose="020F0302020204030204" pitchFamily="34" charset="0"/>
              </a:rPr>
              <a:t>don’t have much money</a:t>
            </a:r>
          </a:p>
          <a:p>
            <a:pPr marL="625475">
              <a:lnSpc>
                <a:spcPct val="120000"/>
              </a:lnSpc>
            </a:pPr>
            <a:r>
              <a:rPr lang="en-GB" sz="9600" dirty="0">
                <a:latin typeface="Calibri Light" panose="020F0302020204030204" pitchFamily="34" charset="0"/>
                <a:cs typeface="Calibri Light" panose="020F0302020204030204" pitchFamily="34" charset="0"/>
              </a:rPr>
              <a:t>You are </a:t>
            </a:r>
            <a:r>
              <a:rPr lang="en-GB" sz="9600" b="1" dirty="0">
                <a:latin typeface="Calibri Light" panose="020F0302020204030204" pitchFamily="34" charset="0"/>
                <a:cs typeface="Calibri Light" panose="020F0302020204030204" pitchFamily="34" charset="0"/>
              </a:rPr>
              <a:t>back at work</a:t>
            </a:r>
          </a:p>
          <a:p>
            <a:endParaRPr lang="en-GB" sz="3200" i="1" dirty="0"/>
          </a:p>
          <a:p>
            <a:endParaRPr lang="en-GB" sz="3200" i="1" dirty="0"/>
          </a:p>
        </p:txBody>
      </p:sp>
      <p:sp>
        <p:nvSpPr>
          <p:cNvPr id="8" name="TextBox 7">
            <a:extLst>
              <a:ext uri="{FF2B5EF4-FFF2-40B4-BE49-F238E27FC236}">
                <a16:creationId xmlns:a16="http://schemas.microsoft.com/office/drawing/2014/main" id="{73A3D2E2-C44C-46A3-9B57-A30A44906F70}"/>
              </a:ext>
            </a:extLst>
          </p:cNvPr>
          <p:cNvSpPr txBox="1"/>
          <p:nvPr/>
        </p:nvSpPr>
        <p:spPr>
          <a:xfrm>
            <a:off x="1810125" y="5363212"/>
            <a:ext cx="3447766" cy="276999"/>
          </a:xfrm>
          <a:prstGeom prst="rect">
            <a:avLst/>
          </a:prstGeom>
          <a:noFill/>
        </p:spPr>
        <p:txBody>
          <a:bodyPr wrap="square" rtlCol="0">
            <a:spAutoFit/>
          </a:bodyPr>
          <a:lstStyle/>
          <a:p>
            <a:pPr algn="r"/>
            <a:r>
              <a:rPr lang="en-GB" sz="1200" i="1" dirty="0"/>
              <a:t>Credit: Alina </a:t>
            </a:r>
            <a:r>
              <a:rPr lang="en-GB" sz="1200" i="1" dirty="0" err="1"/>
              <a:t>Kuptsova</a:t>
            </a:r>
            <a:r>
              <a:rPr lang="en-GB" sz="1200" i="1" dirty="0"/>
              <a:t> (Pixabay.com)</a:t>
            </a:r>
          </a:p>
        </p:txBody>
      </p:sp>
      <p:pic>
        <p:nvPicPr>
          <p:cNvPr id="9" name="Picture 2" descr="Ambulance, Medicine, Hospital, Health Care, Urgent Care">
            <a:extLst>
              <a:ext uri="{FF2B5EF4-FFF2-40B4-BE49-F238E27FC236}">
                <a16:creationId xmlns:a16="http://schemas.microsoft.com/office/drawing/2014/main" id="{3B85BE0F-D75B-454F-9FC0-5737B676F37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834"/>
          <a:stretch/>
        </p:blipFill>
        <p:spPr bwMode="auto">
          <a:xfrm>
            <a:off x="663214" y="2783522"/>
            <a:ext cx="4525009" cy="26252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FFE6A98C-E731-483E-A43F-B2FB7FB728B1}"/>
              </a:ext>
            </a:extLst>
          </p:cNvPr>
          <p:cNvSpPr/>
          <p:nvPr/>
        </p:nvSpPr>
        <p:spPr>
          <a:xfrm>
            <a:off x="663214" y="5965449"/>
            <a:ext cx="4636782" cy="369332"/>
          </a:xfrm>
          <a:prstGeom prst="rect">
            <a:avLst/>
          </a:prstGeom>
        </p:spPr>
        <p:txBody>
          <a:bodyPr wrap="none">
            <a:spAutoFit/>
          </a:bodyPr>
          <a:lstStyle/>
          <a:p>
            <a:r>
              <a:rPr lang="en-GB" dirty="0">
                <a:solidFill>
                  <a:srgbClr val="33CCCC"/>
                </a:solidFill>
                <a:hlinkClick r:id="rId4">
                  <a:extLst>
                    <a:ext uri="{A12FA001-AC4F-418D-AE19-62706E023703}">
                      <ahyp:hlinkClr xmlns:ahyp="http://schemas.microsoft.com/office/drawing/2018/hyperlinkcolor" val="tx"/>
                    </a:ext>
                  </a:extLst>
                </a:hlinkClick>
              </a:rPr>
              <a:t>https://www.bbc.co.uk/programmes/p06573dz</a:t>
            </a:r>
            <a:endParaRPr lang="en-GB" dirty="0">
              <a:solidFill>
                <a:srgbClr val="33CCCC"/>
              </a:solidFill>
            </a:endParaRPr>
          </a:p>
        </p:txBody>
      </p:sp>
      <p:pic>
        <p:nvPicPr>
          <p:cNvPr id="14" name="Picture 13">
            <a:extLst>
              <a:ext uri="{FF2B5EF4-FFF2-40B4-BE49-F238E27FC236}">
                <a16:creationId xmlns:a16="http://schemas.microsoft.com/office/drawing/2014/main" id="{0C85834C-E230-4730-BBEB-5408066BE9F2}"/>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816697" y="5789915"/>
            <a:ext cx="1237920" cy="544866"/>
          </a:xfrm>
          <a:prstGeom prst="rect">
            <a:avLst/>
          </a:prstGeom>
        </p:spPr>
      </p:pic>
      <p:sp>
        <p:nvSpPr>
          <p:cNvPr id="5" name="TextBox 4">
            <a:extLst>
              <a:ext uri="{FF2B5EF4-FFF2-40B4-BE49-F238E27FC236}">
                <a16:creationId xmlns:a16="http://schemas.microsoft.com/office/drawing/2014/main" id="{2CF93F57-8FBD-4B81-B1EB-502B9E6575DE}"/>
              </a:ext>
            </a:extLst>
          </p:cNvPr>
          <p:cNvSpPr txBox="1"/>
          <p:nvPr/>
        </p:nvSpPr>
        <p:spPr>
          <a:xfrm>
            <a:off x="542733" y="1912188"/>
            <a:ext cx="11982993" cy="505972"/>
          </a:xfrm>
          <a:prstGeom prst="rect">
            <a:avLst/>
          </a:prstGeom>
          <a:noFill/>
        </p:spPr>
        <p:txBody>
          <a:bodyPr wrap="square" rtlCol="0">
            <a:spAutoFit/>
          </a:bodyPr>
          <a:lstStyle/>
          <a:p>
            <a:pPr>
              <a:lnSpc>
                <a:spcPct val="120000"/>
              </a:lnSpc>
            </a:pPr>
            <a:r>
              <a:rPr lang="en-GB" sz="2400" dirty="0">
                <a:latin typeface="Calibri Light" panose="020F0302020204030204" pitchFamily="34" charset="0"/>
                <a:cs typeface="Calibri Light" panose="020F0302020204030204" pitchFamily="34" charset="0"/>
              </a:rPr>
              <a:t>What</a:t>
            </a:r>
            <a:r>
              <a:rPr lang="en-GB" sz="2400" b="1" dirty="0">
                <a:latin typeface="Calibri Light" panose="020F0302020204030204" pitchFamily="34" charset="0"/>
                <a:cs typeface="Calibri Light" panose="020F0302020204030204" pitchFamily="34" charset="0"/>
              </a:rPr>
              <a:t> reasons </a:t>
            </a:r>
            <a:r>
              <a:rPr lang="en-GB" sz="2400" dirty="0">
                <a:latin typeface="Calibri Light" panose="020F0302020204030204" pitchFamily="34" charset="0"/>
                <a:cs typeface="Calibri Light" panose="020F0302020204030204" pitchFamily="34" charset="0"/>
              </a:rPr>
              <a:t>did Nat and Nat give for why people might experience the January blues?</a:t>
            </a:r>
          </a:p>
        </p:txBody>
      </p:sp>
      <p:sp>
        <p:nvSpPr>
          <p:cNvPr id="17" name="Rectangle 16">
            <a:extLst>
              <a:ext uri="{FF2B5EF4-FFF2-40B4-BE49-F238E27FC236}">
                <a16:creationId xmlns:a16="http://schemas.microsoft.com/office/drawing/2014/main" id="{03A538E7-B9C0-4E24-8002-72D24861A7E4}"/>
              </a:ext>
            </a:extLst>
          </p:cNvPr>
          <p:cNvSpPr/>
          <p:nvPr/>
        </p:nvSpPr>
        <p:spPr>
          <a:xfrm>
            <a:off x="0" y="6461760"/>
            <a:ext cx="12192000" cy="396240"/>
          </a:xfrm>
          <a:prstGeom prst="rect">
            <a:avLst/>
          </a:prstGeom>
          <a:solidFill>
            <a:srgbClr val="3CBEB1"/>
          </a:solidFill>
          <a:ln>
            <a:solidFill>
              <a:srgbClr val="3CB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4F559689-4275-4BC3-BD75-838EAEE1A801}"/>
              </a:ext>
            </a:extLst>
          </p:cNvPr>
          <p:cNvPicPr>
            <a:picLocks noChangeAspect="1"/>
          </p:cNvPicPr>
          <p:nvPr/>
        </p:nvPicPr>
        <p:blipFill>
          <a:blip r:embed="rId6"/>
          <a:stretch>
            <a:fillRect/>
          </a:stretch>
        </p:blipFill>
        <p:spPr>
          <a:xfrm>
            <a:off x="0" y="0"/>
            <a:ext cx="12192000" cy="1561064"/>
          </a:xfrm>
          <a:prstGeom prst="rect">
            <a:avLst/>
          </a:prstGeom>
        </p:spPr>
      </p:pic>
    </p:spTree>
    <p:extLst>
      <p:ext uri="{BB962C8B-B14F-4D97-AF65-F5344CB8AC3E}">
        <p14:creationId xmlns:p14="http://schemas.microsoft.com/office/powerpoint/2010/main" val="264201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832A2AA7-DC40-4598-8AAB-B04C0F7852FF}"/>
              </a:ext>
            </a:extLst>
          </p:cNvPr>
          <p:cNvSpPr txBox="1">
            <a:spLocks/>
          </p:cNvSpPr>
          <p:nvPr/>
        </p:nvSpPr>
        <p:spPr>
          <a:xfrm>
            <a:off x="5238432" y="2642320"/>
            <a:ext cx="6448471" cy="2684534"/>
          </a:xfrm>
          <a:prstGeom prst="rect">
            <a:avLst/>
          </a:prstGeom>
          <a:ln w="28575">
            <a:noFill/>
          </a:ln>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082675" indent="-457200" algn="l">
              <a:lnSpc>
                <a:spcPct val="120000"/>
              </a:lnSpc>
              <a:buFont typeface="Arial" panose="020B0604020202020204" pitchFamily="34" charset="0"/>
              <a:buChar char="•"/>
            </a:pPr>
            <a:r>
              <a:rPr lang="en-GB" sz="4000" dirty="0">
                <a:latin typeface="Calibri Light" panose="020F0302020204030204" pitchFamily="34" charset="0"/>
                <a:cs typeface="Calibri Light" panose="020F0302020204030204" pitchFamily="34" charset="0"/>
              </a:rPr>
              <a:t>You can’t </a:t>
            </a:r>
            <a:r>
              <a:rPr lang="en-GB" sz="4000" b="1" dirty="0">
                <a:latin typeface="Calibri Light" panose="020F0302020204030204" pitchFamily="34" charset="0"/>
                <a:cs typeface="Calibri Light" panose="020F0302020204030204" pitchFamily="34" charset="0"/>
              </a:rPr>
              <a:t>play with your new gifts</a:t>
            </a:r>
            <a:endParaRPr lang="en-GB" sz="4000" dirty="0">
              <a:latin typeface="Calibri Light" panose="020F0302020204030204" pitchFamily="34" charset="0"/>
              <a:cs typeface="Calibri Light" panose="020F0302020204030204" pitchFamily="34" charset="0"/>
            </a:endParaRPr>
          </a:p>
          <a:p>
            <a:pPr marL="1082675" indent="-457200" algn="l">
              <a:lnSpc>
                <a:spcPct val="120000"/>
              </a:lnSpc>
              <a:buFont typeface="Arial" panose="020B0604020202020204" pitchFamily="34" charset="0"/>
              <a:buChar char="•"/>
            </a:pPr>
            <a:r>
              <a:rPr lang="en-GB" sz="4000" dirty="0">
                <a:latin typeface="Calibri Light" panose="020F0302020204030204" pitchFamily="34" charset="0"/>
                <a:cs typeface="Calibri Light" panose="020F0302020204030204" pitchFamily="34" charset="0"/>
              </a:rPr>
              <a:t>You are </a:t>
            </a:r>
            <a:r>
              <a:rPr lang="en-GB" sz="4000" b="1" dirty="0">
                <a:latin typeface="Calibri Light" panose="020F0302020204030204" pitchFamily="34" charset="0"/>
                <a:cs typeface="Calibri Light" panose="020F0302020204030204" pitchFamily="34" charset="0"/>
              </a:rPr>
              <a:t>back at school</a:t>
            </a:r>
          </a:p>
          <a:p>
            <a:pPr marL="1082675" indent="-457200" algn="l">
              <a:lnSpc>
                <a:spcPct val="120000"/>
              </a:lnSpc>
              <a:buFont typeface="Arial" panose="020B0604020202020204" pitchFamily="34" charset="0"/>
              <a:buChar char="•"/>
            </a:pPr>
            <a:r>
              <a:rPr lang="en-GB" sz="4000" dirty="0">
                <a:latin typeface="Calibri Light" panose="020F0302020204030204" pitchFamily="34" charset="0"/>
                <a:cs typeface="Calibri Light" panose="020F0302020204030204" pitchFamily="34" charset="0"/>
              </a:rPr>
              <a:t>You have to hand in all your </a:t>
            </a:r>
            <a:r>
              <a:rPr lang="en-GB" sz="4000" b="1" dirty="0">
                <a:latin typeface="Calibri Light" panose="020F0302020204030204" pitchFamily="34" charset="0"/>
                <a:cs typeface="Calibri Light" panose="020F0302020204030204" pitchFamily="34" charset="0"/>
              </a:rPr>
              <a:t>holiday homework</a:t>
            </a:r>
          </a:p>
          <a:p>
            <a:pPr marL="1082675" indent="-457200" algn="l">
              <a:lnSpc>
                <a:spcPct val="120000"/>
              </a:lnSpc>
              <a:buFont typeface="Arial" panose="020B0604020202020204" pitchFamily="34" charset="0"/>
              <a:buChar char="•"/>
            </a:pPr>
            <a:r>
              <a:rPr lang="en-GB" sz="4000" dirty="0">
                <a:latin typeface="Calibri Light" panose="020F0302020204030204" pitchFamily="34" charset="0"/>
                <a:cs typeface="Calibri Light" panose="020F0302020204030204" pitchFamily="34" charset="0"/>
              </a:rPr>
              <a:t>You can’t choose how you spend your time</a:t>
            </a:r>
          </a:p>
          <a:p>
            <a:pPr marL="625475" algn="l">
              <a:lnSpc>
                <a:spcPct val="120000"/>
              </a:lnSpc>
            </a:pPr>
            <a:endParaRPr lang="en-GB" sz="4000" b="1" dirty="0">
              <a:latin typeface="Calibri Light" panose="020F0302020204030204" pitchFamily="34" charset="0"/>
              <a:cs typeface="Calibri Light" panose="020F0302020204030204" pitchFamily="34" charset="0"/>
            </a:endParaRPr>
          </a:p>
          <a:p>
            <a:pPr algn="l"/>
            <a:endParaRPr lang="en-GB" sz="3200" i="1" dirty="0"/>
          </a:p>
        </p:txBody>
      </p:sp>
      <p:sp>
        <p:nvSpPr>
          <p:cNvPr id="9" name="TextBox 8">
            <a:extLst>
              <a:ext uri="{FF2B5EF4-FFF2-40B4-BE49-F238E27FC236}">
                <a16:creationId xmlns:a16="http://schemas.microsoft.com/office/drawing/2014/main" id="{74ABB130-A3E7-4E38-8FE1-032CB91135F4}"/>
              </a:ext>
            </a:extLst>
          </p:cNvPr>
          <p:cNvSpPr txBox="1"/>
          <p:nvPr/>
        </p:nvSpPr>
        <p:spPr>
          <a:xfrm>
            <a:off x="1836283" y="5418994"/>
            <a:ext cx="3447766" cy="276999"/>
          </a:xfrm>
          <a:prstGeom prst="rect">
            <a:avLst/>
          </a:prstGeom>
          <a:noFill/>
        </p:spPr>
        <p:txBody>
          <a:bodyPr wrap="square" rtlCol="0">
            <a:spAutoFit/>
          </a:bodyPr>
          <a:lstStyle/>
          <a:p>
            <a:pPr algn="r"/>
            <a:r>
              <a:rPr lang="en-GB" sz="1200" i="1" dirty="0"/>
              <a:t>Credit: Alina </a:t>
            </a:r>
            <a:r>
              <a:rPr lang="en-GB" sz="1200" i="1" dirty="0" err="1"/>
              <a:t>Kuptsova</a:t>
            </a:r>
            <a:r>
              <a:rPr lang="en-GB" sz="1200" i="1" dirty="0"/>
              <a:t> (Pixabay.com)</a:t>
            </a:r>
          </a:p>
        </p:txBody>
      </p:sp>
      <p:pic>
        <p:nvPicPr>
          <p:cNvPr id="10" name="Picture 2" descr="Ambulance, Medicine, Hospital, Health Care, Urgent Care">
            <a:extLst>
              <a:ext uri="{FF2B5EF4-FFF2-40B4-BE49-F238E27FC236}">
                <a16:creationId xmlns:a16="http://schemas.microsoft.com/office/drawing/2014/main" id="{1810A153-03FE-4A97-AE83-2AEAAC58236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834"/>
          <a:stretch/>
        </p:blipFill>
        <p:spPr bwMode="auto">
          <a:xfrm>
            <a:off x="713423" y="2795640"/>
            <a:ext cx="4525009" cy="262522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611FF45D-BD01-4DCC-A360-26C3BF613B03}"/>
              </a:ext>
            </a:extLst>
          </p:cNvPr>
          <p:cNvSpPr/>
          <p:nvPr/>
        </p:nvSpPr>
        <p:spPr>
          <a:xfrm>
            <a:off x="797692" y="5963667"/>
            <a:ext cx="4636782" cy="369332"/>
          </a:xfrm>
          <a:prstGeom prst="rect">
            <a:avLst/>
          </a:prstGeom>
        </p:spPr>
        <p:txBody>
          <a:bodyPr wrap="none">
            <a:spAutoFit/>
          </a:bodyPr>
          <a:lstStyle/>
          <a:p>
            <a:r>
              <a:rPr lang="en-GB" dirty="0">
                <a:solidFill>
                  <a:srgbClr val="33CCCC"/>
                </a:solidFill>
                <a:hlinkClick r:id="rId4">
                  <a:extLst>
                    <a:ext uri="{A12FA001-AC4F-418D-AE19-62706E023703}">
                      <ahyp:hlinkClr xmlns:ahyp="http://schemas.microsoft.com/office/drawing/2018/hyperlinkcolor" val="tx"/>
                    </a:ext>
                  </a:extLst>
                </a:hlinkClick>
              </a:rPr>
              <a:t>https://www.bbc.co.uk/programmes/p06573dz</a:t>
            </a:r>
            <a:endParaRPr lang="en-GB" dirty="0">
              <a:solidFill>
                <a:srgbClr val="33CCCC"/>
              </a:solidFill>
            </a:endParaRPr>
          </a:p>
        </p:txBody>
      </p:sp>
      <p:sp>
        <p:nvSpPr>
          <p:cNvPr id="13" name="Subtitle 2">
            <a:extLst>
              <a:ext uri="{FF2B5EF4-FFF2-40B4-BE49-F238E27FC236}">
                <a16:creationId xmlns:a16="http://schemas.microsoft.com/office/drawing/2014/main" id="{0C00FF0C-A25B-486B-B6DC-2660A61956C9}"/>
              </a:ext>
            </a:extLst>
          </p:cNvPr>
          <p:cNvSpPr txBox="1">
            <a:spLocks/>
          </p:cNvSpPr>
          <p:nvPr/>
        </p:nvSpPr>
        <p:spPr>
          <a:xfrm>
            <a:off x="5975124" y="4950409"/>
            <a:ext cx="5946910" cy="873884"/>
          </a:xfrm>
          <a:prstGeom prst="rect">
            <a:avLst/>
          </a:prstGeom>
          <a:ln w="28575">
            <a:no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500" dirty="0">
                <a:latin typeface="Calibri Light" panose="020F0302020204030204" pitchFamily="34" charset="0"/>
                <a:cs typeface="Calibri Light" panose="020F0302020204030204" pitchFamily="34" charset="0"/>
              </a:rPr>
              <a:t>… and </a:t>
            </a:r>
            <a:r>
              <a:rPr lang="en-GB" sz="2500" b="1" dirty="0">
                <a:latin typeface="Calibri Light" panose="020F0302020204030204" pitchFamily="34" charset="0"/>
                <a:cs typeface="Calibri Light" panose="020F0302020204030204" pitchFamily="34" charset="0"/>
              </a:rPr>
              <a:t>sometimes we might not have  a particular reason</a:t>
            </a:r>
            <a:r>
              <a:rPr lang="en-GB" sz="2500" dirty="0">
                <a:latin typeface="Calibri Light" panose="020F0302020204030204" pitchFamily="34" charset="0"/>
                <a:cs typeface="Calibri Light" panose="020F0302020204030204" pitchFamily="34" charset="0"/>
              </a:rPr>
              <a:t>– we just feel a bit rubbish!</a:t>
            </a:r>
            <a:endParaRPr lang="en-GB" sz="2500" b="1" dirty="0">
              <a:latin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BB3817DB-E334-4718-AA10-A1B2C543FF28}"/>
              </a:ext>
            </a:extLst>
          </p:cNvPr>
          <p:cNvSpPr txBox="1"/>
          <p:nvPr/>
        </p:nvSpPr>
        <p:spPr>
          <a:xfrm>
            <a:off x="652463" y="1789799"/>
            <a:ext cx="11129554" cy="505972"/>
          </a:xfrm>
          <a:prstGeom prst="rect">
            <a:avLst/>
          </a:prstGeom>
          <a:noFill/>
        </p:spPr>
        <p:txBody>
          <a:bodyPr wrap="square" rtlCol="0">
            <a:spAutoFit/>
          </a:bodyPr>
          <a:lstStyle/>
          <a:p>
            <a:pPr>
              <a:lnSpc>
                <a:spcPct val="120000"/>
              </a:lnSpc>
            </a:pPr>
            <a:r>
              <a:rPr lang="en-GB" sz="2400" dirty="0">
                <a:latin typeface="Calibri Light" panose="020F0302020204030204" pitchFamily="34" charset="0"/>
                <a:cs typeface="Calibri Light" panose="020F0302020204030204" pitchFamily="34" charset="0"/>
              </a:rPr>
              <a:t>What are some of the </a:t>
            </a:r>
            <a:r>
              <a:rPr lang="en-GB" sz="2400" b="1" dirty="0">
                <a:latin typeface="Calibri Light" panose="020F0302020204030204" pitchFamily="34" charset="0"/>
                <a:cs typeface="Calibri Light" panose="020F0302020204030204" pitchFamily="34" charset="0"/>
              </a:rPr>
              <a:t>reasons people your age </a:t>
            </a:r>
            <a:r>
              <a:rPr lang="en-GB" sz="2400" dirty="0">
                <a:latin typeface="Calibri Light" panose="020F0302020204030204" pitchFamily="34" charset="0"/>
                <a:cs typeface="Calibri Light" panose="020F0302020204030204" pitchFamily="34" charset="0"/>
              </a:rPr>
              <a:t>might feel low in their mood in January?</a:t>
            </a:r>
          </a:p>
        </p:txBody>
      </p:sp>
      <p:pic>
        <p:nvPicPr>
          <p:cNvPr id="16" name="Picture 15">
            <a:extLst>
              <a:ext uri="{FF2B5EF4-FFF2-40B4-BE49-F238E27FC236}">
                <a16:creationId xmlns:a16="http://schemas.microsoft.com/office/drawing/2014/main" id="{0FEB609E-7314-493D-8770-D16BD592522E}"/>
              </a:ext>
            </a:extLst>
          </p:cNvPr>
          <p:cNvPicPr>
            <a:picLocks noChangeAspect="1"/>
          </p:cNvPicPr>
          <p:nvPr/>
        </p:nvPicPr>
        <p:blipFill rotWithShape="1">
          <a:blip r:embed="rId5">
            <a:extLst>
              <a:ext uri="{28A0092B-C50C-407E-A947-70E740481C1C}">
                <a14:useLocalDpi xmlns:a14="http://schemas.microsoft.com/office/drawing/2010/main" val="0"/>
              </a:ext>
            </a:extLst>
          </a:blip>
          <a:srcRect b="26642"/>
          <a:stretch/>
        </p:blipFill>
        <p:spPr>
          <a:xfrm>
            <a:off x="10775348" y="5788133"/>
            <a:ext cx="1237920" cy="544866"/>
          </a:xfrm>
          <a:prstGeom prst="rect">
            <a:avLst/>
          </a:prstGeom>
        </p:spPr>
      </p:pic>
      <p:sp>
        <p:nvSpPr>
          <p:cNvPr id="17" name="Rectangle 16">
            <a:extLst>
              <a:ext uri="{FF2B5EF4-FFF2-40B4-BE49-F238E27FC236}">
                <a16:creationId xmlns:a16="http://schemas.microsoft.com/office/drawing/2014/main" id="{2F186184-F787-4D3B-AAFF-42690C32699D}"/>
              </a:ext>
            </a:extLst>
          </p:cNvPr>
          <p:cNvSpPr/>
          <p:nvPr/>
        </p:nvSpPr>
        <p:spPr>
          <a:xfrm>
            <a:off x="0" y="6453993"/>
            <a:ext cx="12192000" cy="396240"/>
          </a:xfrm>
          <a:prstGeom prst="rect">
            <a:avLst/>
          </a:prstGeom>
          <a:solidFill>
            <a:srgbClr val="3CBEB1"/>
          </a:solidFill>
          <a:ln>
            <a:solidFill>
              <a:srgbClr val="3CB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95975DD9-98D6-4F4B-A3C2-E801B3878FD4}"/>
              </a:ext>
            </a:extLst>
          </p:cNvPr>
          <p:cNvPicPr>
            <a:picLocks noChangeAspect="1"/>
          </p:cNvPicPr>
          <p:nvPr/>
        </p:nvPicPr>
        <p:blipFill>
          <a:blip r:embed="rId6"/>
          <a:stretch>
            <a:fillRect/>
          </a:stretch>
        </p:blipFill>
        <p:spPr>
          <a:xfrm>
            <a:off x="0" y="245"/>
            <a:ext cx="12192000" cy="1561064"/>
          </a:xfrm>
          <a:prstGeom prst="rect">
            <a:avLst/>
          </a:prstGeom>
        </p:spPr>
      </p:pic>
    </p:spTree>
    <p:extLst>
      <p:ext uri="{BB962C8B-B14F-4D97-AF65-F5344CB8AC3E}">
        <p14:creationId xmlns:p14="http://schemas.microsoft.com/office/powerpoint/2010/main" val="179877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EA73E725-D402-4499-B950-A56453856159}"/>
              </a:ext>
            </a:extLst>
          </p:cNvPr>
          <p:cNvSpPr txBox="1">
            <a:spLocks/>
          </p:cNvSpPr>
          <p:nvPr/>
        </p:nvSpPr>
        <p:spPr>
          <a:xfrm>
            <a:off x="4806649" y="2085109"/>
            <a:ext cx="6340809" cy="22206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en-GB" dirty="0">
                <a:latin typeface="Calibri Light" panose="020F0302020204030204" pitchFamily="34" charset="0"/>
                <a:cs typeface="Calibri Light" panose="020F0302020204030204" pitchFamily="34" charset="0"/>
              </a:rPr>
              <a:t>However, Nat did say something that </a:t>
            </a:r>
            <a:r>
              <a:rPr lang="en-GB" b="1" dirty="0">
                <a:latin typeface="Calibri Light" panose="020F0302020204030204" pitchFamily="34" charset="0"/>
                <a:cs typeface="Calibri Light" panose="020F0302020204030204" pitchFamily="34" charset="0"/>
              </a:rPr>
              <a:t>made her happy in January</a:t>
            </a:r>
            <a:r>
              <a:rPr lang="en-GB" dirty="0">
                <a:latin typeface="Calibri Light" panose="020F0302020204030204" pitchFamily="34" charset="0"/>
                <a:cs typeface="Calibri Light" panose="020F0302020204030204" pitchFamily="34" charset="0"/>
              </a:rPr>
              <a:t> – it’s her daughter’s birthday!</a:t>
            </a:r>
            <a:endParaRPr lang="en-GB" b="1" dirty="0">
              <a:latin typeface="Calibri Light" panose="020F0302020204030204" pitchFamily="34" charset="0"/>
              <a:cs typeface="Calibri Light" panose="020F0302020204030204" pitchFamily="34" charset="0"/>
            </a:endParaRPr>
          </a:p>
          <a:p>
            <a:endParaRPr lang="en-GB" sz="3200" i="1" dirty="0"/>
          </a:p>
          <a:p>
            <a:endParaRPr lang="en-GB" sz="3200" i="1" dirty="0"/>
          </a:p>
        </p:txBody>
      </p:sp>
      <p:sp>
        <p:nvSpPr>
          <p:cNvPr id="8" name="TextBox 7">
            <a:extLst>
              <a:ext uri="{FF2B5EF4-FFF2-40B4-BE49-F238E27FC236}">
                <a16:creationId xmlns:a16="http://schemas.microsoft.com/office/drawing/2014/main" id="{73A3D2E2-C44C-46A3-9B57-A30A44906F70}"/>
              </a:ext>
            </a:extLst>
          </p:cNvPr>
          <p:cNvSpPr txBox="1"/>
          <p:nvPr/>
        </p:nvSpPr>
        <p:spPr>
          <a:xfrm>
            <a:off x="-191232" y="5886421"/>
            <a:ext cx="3447766" cy="276999"/>
          </a:xfrm>
          <a:prstGeom prst="rect">
            <a:avLst/>
          </a:prstGeom>
          <a:noFill/>
        </p:spPr>
        <p:txBody>
          <a:bodyPr wrap="square" rtlCol="0">
            <a:spAutoFit/>
          </a:bodyPr>
          <a:lstStyle/>
          <a:p>
            <a:pPr algn="r"/>
            <a:r>
              <a:rPr lang="en-GB" sz="1200" i="1" dirty="0"/>
              <a:t>Credit: </a:t>
            </a:r>
            <a:r>
              <a:rPr lang="en-GB" sz="1200" i="1" dirty="0" err="1"/>
              <a:t>ElisaRiva</a:t>
            </a:r>
            <a:r>
              <a:rPr lang="en-GB" sz="1200" i="1" dirty="0"/>
              <a:t> (pixabay.com)</a:t>
            </a:r>
          </a:p>
        </p:txBody>
      </p:sp>
      <p:pic>
        <p:nvPicPr>
          <p:cNvPr id="3074" name="Picture 2" descr="Questions, Demand, Doubts, Psychology, Fear, Insecurity">
            <a:extLst>
              <a:ext uri="{FF2B5EF4-FFF2-40B4-BE49-F238E27FC236}">
                <a16:creationId xmlns:a16="http://schemas.microsoft.com/office/drawing/2014/main" id="{B2D6AE46-5753-479F-AF1C-CD7CBA0377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645" y="1672046"/>
            <a:ext cx="4111219" cy="4111219"/>
          </a:xfrm>
          <a:prstGeom prst="rect">
            <a:avLst/>
          </a:prstGeom>
          <a:noFill/>
          <a:extLst>
            <a:ext uri="{909E8E84-426E-40DD-AFC4-6F175D3DCCD1}">
              <a14:hiddenFill xmlns:a14="http://schemas.microsoft.com/office/drawing/2010/main">
                <a:solidFill>
                  <a:srgbClr val="FFFFFF"/>
                </a:solidFill>
              </a14:hiddenFill>
            </a:ext>
          </a:extLst>
        </p:spPr>
      </p:pic>
      <p:sp>
        <p:nvSpPr>
          <p:cNvPr id="11" name="Subtitle 2">
            <a:extLst>
              <a:ext uri="{FF2B5EF4-FFF2-40B4-BE49-F238E27FC236}">
                <a16:creationId xmlns:a16="http://schemas.microsoft.com/office/drawing/2014/main" id="{0D2FAF3C-5DD0-4505-BF8D-72CB9F29DC2D}"/>
              </a:ext>
            </a:extLst>
          </p:cNvPr>
          <p:cNvSpPr txBox="1">
            <a:spLocks/>
          </p:cNvSpPr>
          <p:nvPr/>
        </p:nvSpPr>
        <p:spPr>
          <a:xfrm>
            <a:off x="4806649" y="4032559"/>
            <a:ext cx="6340809" cy="1624844"/>
          </a:xfrm>
          <a:prstGeom prst="rect">
            <a:avLst/>
          </a:prstGeom>
          <a:ln w="28575">
            <a:solidFill>
              <a:srgbClr val="33CCCC"/>
            </a:solidFill>
          </a:ln>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3600" dirty="0"/>
          </a:p>
          <a:p>
            <a:r>
              <a:rPr lang="en-GB" sz="3600" dirty="0">
                <a:latin typeface="Calibri Light" panose="020F0302020204030204" pitchFamily="34" charset="0"/>
                <a:cs typeface="Calibri Light" panose="020F0302020204030204" pitchFamily="34" charset="0"/>
              </a:rPr>
              <a:t>So, what can WE do to make sure we </a:t>
            </a:r>
            <a:r>
              <a:rPr lang="en-GB" sz="3600" b="1" dirty="0">
                <a:latin typeface="Calibri Light" panose="020F0302020204030204" pitchFamily="34" charset="0"/>
                <a:cs typeface="Calibri Light" panose="020F0302020204030204" pitchFamily="34" charset="0"/>
              </a:rPr>
              <a:t>survive the January blues</a:t>
            </a:r>
            <a:r>
              <a:rPr lang="en-GB" sz="3600" dirty="0">
                <a:latin typeface="Calibri Light" panose="020F0302020204030204" pitchFamily="34" charset="0"/>
                <a:cs typeface="Calibri Light" panose="020F0302020204030204" pitchFamily="34" charset="0"/>
              </a:rPr>
              <a:t>?</a:t>
            </a:r>
          </a:p>
          <a:p>
            <a:r>
              <a:rPr lang="en-GB" sz="3600" dirty="0"/>
              <a:t> </a:t>
            </a:r>
            <a:endParaRPr lang="en-GB" sz="3600" b="1" dirty="0"/>
          </a:p>
          <a:p>
            <a:pPr algn="l"/>
            <a:endParaRPr lang="en-GB" sz="3200" i="1" dirty="0"/>
          </a:p>
        </p:txBody>
      </p:sp>
      <p:pic>
        <p:nvPicPr>
          <p:cNvPr id="14" name="Picture 13">
            <a:extLst>
              <a:ext uri="{FF2B5EF4-FFF2-40B4-BE49-F238E27FC236}">
                <a16:creationId xmlns:a16="http://schemas.microsoft.com/office/drawing/2014/main" id="{87B40119-DAB2-4111-8E96-D29896B9A06C}"/>
              </a:ext>
            </a:extLst>
          </p:cNvPr>
          <p:cNvPicPr>
            <a:picLocks noChangeAspect="1"/>
          </p:cNvPicPr>
          <p:nvPr/>
        </p:nvPicPr>
        <p:blipFill rotWithShape="1">
          <a:blip r:embed="rId4">
            <a:extLst>
              <a:ext uri="{28A0092B-C50C-407E-A947-70E740481C1C}">
                <a14:useLocalDpi xmlns:a14="http://schemas.microsoft.com/office/drawing/2010/main" val="0"/>
              </a:ext>
            </a:extLst>
          </a:blip>
          <a:srcRect b="26642"/>
          <a:stretch/>
        </p:blipFill>
        <p:spPr>
          <a:xfrm>
            <a:off x="10799280" y="5783265"/>
            <a:ext cx="1237920" cy="544866"/>
          </a:xfrm>
          <a:prstGeom prst="rect">
            <a:avLst/>
          </a:prstGeom>
        </p:spPr>
      </p:pic>
      <p:sp>
        <p:nvSpPr>
          <p:cNvPr id="12" name="Rectangle 11">
            <a:extLst>
              <a:ext uri="{FF2B5EF4-FFF2-40B4-BE49-F238E27FC236}">
                <a16:creationId xmlns:a16="http://schemas.microsoft.com/office/drawing/2014/main" id="{88A2F494-3E7C-4531-A2C7-76C31737C3C5}"/>
              </a:ext>
            </a:extLst>
          </p:cNvPr>
          <p:cNvSpPr/>
          <p:nvPr/>
        </p:nvSpPr>
        <p:spPr>
          <a:xfrm>
            <a:off x="0" y="6453993"/>
            <a:ext cx="12192000" cy="396240"/>
          </a:xfrm>
          <a:prstGeom prst="rect">
            <a:avLst/>
          </a:prstGeom>
          <a:solidFill>
            <a:srgbClr val="3CBEB1"/>
          </a:solidFill>
          <a:ln>
            <a:solidFill>
              <a:srgbClr val="3CB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BD4C0613-3462-415E-B395-1524D6E61D33}"/>
              </a:ext>
            </a:extLst>
          </p:cNvPr>
          <p:cNvPicPr>
            <a:picLocks noChangeAspect="1"/>
          </p:cNvPicPr>
          <p:nvPr/>
        </p:nvPicPr>
        <p:blipFill>
          <a:blip r:embed="rId5"/>
          <a:stretch>
            <a:fillRect/>
          </a:stretch>
        </p:blipFill>
        <p:spPr>
          <a:xfrm>
            <a:off x="0" y="0"/>
            <a:ext cx="12192000" cy="1561064"/>
          </a:xfrm>
          <a:prstGeom prst="rect">
            <a:avLst/>
          </a:prstGeom>
        </p:spPr>
      </p:pic>
    </p:spTree>
    <p:extLst>
      <p:ext uri="{BB962C8B-B14F-4D97-AF65-F5344CB8AC3E}">
        <p14:creationId xmlns:p14="http://schemas.microsoft.com/office/powerpoint/2010/main" val="258115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EA73E725-D402-4499-B950-A56453856159}"/>
              </a:ext>
            </a:extLst>
          </p:cNvPr>
          <p:cNvSpPr txBox="1">
            <a:spLocks/>
          </p:cNvSpPr>
          <p:nvPr/>
        </p:nvSpPr>
        <p:spPr>
          <a:xfrm>
            <a:off x="4769591" y="2116028"/>
            <a:ext cx="6703593" cy="32753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Calibri Light" panose="020F0302020204030204" pitchFamily="34" charset="0"/>
                <a:cs typeface="Calibri Light" panose="020F0302020204030204" pitchFamily="34" charset="0"/>
              </a:rPr>
              <a:t>Spend time with friends and family</a:t>
            </a:r>
          </a:p>
          <a:p>
            <a:r>
              <a:rPr lang="en-GB" dirty="0">
                <a:latin typeface="Calibri Light" panose="020F0302020204030204" pitchFamily="34" charset="0"/>
                <a:cs typeface="Calibri Light" panose="020F0302020204030204" pitchFamily="34" charset="0"/>
              </a:rPr>
              <a:t>Keep active with sports or exercise</a:t>
            </a:r>
          </a:p>
          <a:p>
            <a:r>
              <a:rPr lang="en-GB" dirty="0">
                <a:latin typeface="Calibri Light" panose="020F0302020204030204" pitchFamily="34" charset="0"/>
                <a:cs typeface="Calibri Light" panose="020F0302020204030204" pitchFamily="34" charset="0"/>
              </a:rPr>
              <a:t>Make time for hobbies and activities you enjoy doing</a:t>
            </a:r>
          </a:p>
          <a:p>
            <a:endParaRPr lang="en-GB" sz="3200" dirty="0"/>
          </a:p>
          <a:p>
            <a:endParaRPr lang="en-GB" sz="3200" i="1" dirty="0"/>
          </a:p>
        </p:txBody>
      </p:sp>
      <p:sp>
        <p:nvSpPr>
          <p:cNvPr id="8" name="TextBox 7">
            <a:extLst>
              <a:ext uri="{FF2B5EF4-FFF2-40B4-BE49-F238E27FC236}">
                <a16:creationId xmlns:a16="http://schemas.microsoft.com/office/drawing/2014/main" id="{73A3D2E2-C44C-46A3-9B57-A30A44906F70}"/>
              </a:ext>
            </a:extLst>
          </p:cNvPr>
          <p:cNvSpPr txBox="1"/>
          <p:nvPr/>
        </p:nvSpPr>
        <p:spPr>
          <a:xfrm>
            <a:off x="992193" y="5840047"/>
            <a:ext cx="2141480" cy="276999"/>
          </a:xfrm>
          <a:prstGeom prst="rect">
            <a:avLst/>
          </a:prstGeom>
          <a:noFill/>
        </p:spPr>
        <p:txBody>
          <a:bodyPr wrap="square" rtlCol="0">
            <a:spAutoFit/>
          </a:bodyPr>
          <a:lstStyle/>
          <a:p>
            <a:pPr algn="r"/>
            <a:r>
              <a:rPr lang="en-GB" sz="1200" i="1" dirty="0"/>
              <a:t>Credit: </a:t>
            </a:r>
            <a:r>
              <a:rPr lang="en-GB" sz="1200" i="1" dirty="0" err="1"/>
              <a:t>ElisaRiva</a:t>
            </a:r>
            <a:r>
              <a:rPr lang="en-GB" sz="1200" i="1" dirty="0"/>
              <a:t> (pixabay.com)</a:t>
            </a:r>
          </a:p>
        </p:txBody>
      </p:sp>
      <p:pic>
        <p:nvPicPr>
          <p:cNvPr id="3074" name="Picture 2" descr="Questions, Demand, Doubts, Psychology, Fear, Insecurity">
            <a:extLst>
              <a:ext uri="{FF2B5EF4-FFF2-40B4-BE49-F238E27FC236}">
                <a16:creationId xmlns:a16="http://schemas.microsoft.com/office/drawing/2014/main" id="{B2D6AE46-5753-479F-AF1C-CD7CBA0377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178" y="1767840"/>
            <a:ext cx="4072207" cy="407220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B1902C64-BBEA-49B8-8519-E919D3B4A152}"/>
              </a:ext>
            </a:extLst>
          </p:cNvPr>
          <p:cNvSpPr/>
          <p:nvPr/>
        </p:nvSpPr>
        <p:spPr>
          <a:xfrm>
            <a:off x="4811538" y="4437267"/>
            <a:ext cx="6528324" cy="954107"/>
          </a:xfrm>
          <a:prstGeom prst="rect">
            <a:avLst/>
          </a:prstGeom>
          <a:ln w="28575">
            <a:solidFill>
              <a:srgbClr val="33CCCC"/>
            </a:solidFill>
          </a:ln>
        </p:spPr>
        <p:txBody>
          <a:bodyPr wrap="square">
            <a:spAutoFit/>
          </a:bodyPr>
          <a:lstStyle/>
          <a:p>
            <a:pPr algn="ctr"/>
            <a:r>
              <a:rPr lang="en-GB" sz="2800" dirty="0">
                <a:latin typeface="Calibri Light" panose="020F0302020204030204" pitchFamily="34" charset="0"/>
                <a:cs typeface="Calibri Light" panose="020F0302020204030204" pitchFamily="34" charset="0"/>
              </a:rPr>
              <a:t>… and If you </a:t>
            </a:r>
            <a:r>
              <a:rPr lang="en-GB" sz="2800" b="1" dirty="0">
                <a:latin typeface="Calibri Light" panose="020F0302020204030204" pitchFamily="34" charset="0"/>
                <a:cs typeface="Calibri Light" panose="020F0302020204030204" pitchFamily="34" charset="0"/>
              </a:rPr>
              <a:t>still feel low</a:t>
            </a:r>
            <a:r>
              <a:rPr lang="en-GB" sz="2800" dirty="0">
                <a:latin typeface="Calibri Light" panose="020F0302020204030204" pitchFamily="34" charset="0"/>
                <a:cs typeface="Calibri Light" panose="020F0302020204030204" pitchFamily="34" charset="0"/>
              </a:rPr>
              <a:t>, that’s okay! </a:t>
            </a:r>
            <a:r>
              <a:rPr lang="en-GB" sz="2800" b="1" dirty="0">
                <a:latin typeface="Calibri Light" panose="020F0302020204030204" pitchFamily="34" charset="0"/>
                <a:cs typeface="Calibri Light" panose="020F0302020204030204" pitchFamily="34" charset="0"/>
              </a:rPr>
              <a:t>Talk to an adult</a:t>
            </a:r>
            <a:r>
              <a:rPr lang="en-GB" sz="2800" dirty="0">
                <a:latin typeface="Calibri Light" panose="020F0302020204030204" pitchFamily="34" charset="0"/>
                <a:cs typeface="Calibri Light" panose="020F0302020204030204" pitchFamily="34" charset="0"/>
              </a:rPr>
              <a:t> (your parents, a teacher) </a:t>
            </a:r>
            <a:r>
              <a:rPr lang="en-GB" sz="2800" b="1" dirty="0">
                <a:latin typeface="Calibri Light" panose="020F0302020204030204" pitchFamily="34" charset="0"/>
                <a:cs typeface="Calibri Light" panose="020F0302020204030204" pitchFamily="34" charset="0"/>
              </a:rPr>
              <a:t>you trust</a:t>
            </a:r>
            <a:r>
              <a:rPr lang="en-GB" sz="2800" dirty="0">
                <a:latin typeface="Calibri Light" panose="020F0302020204030204" pitchFamily="34" charset="0"/>
                <a:cs typeface="Calibri Light" panose="020F0302020204030204" pitchFamily="34" charset="0"/>
              </a:rPr>
              <a:t>!</a:t>
            </a:r>
          </a:p>
        </p:txBody>
      </p:sp>
      <p:pic>
        <p:nvPicPr>
          <p:cNvPr id="13" name="Picture 12">
            <a:extLst>
              <a:ext uri="{FF2B5EF4-FFF2-40B4-BE49-F238E27FC236}">
                <a16:creationId xmlns:a16="http://schemas.microsoft.com/office/drawing/2014/main" id="{D1859687-B4DF-424D-B3EC-197EEF1236F1}"/>
              </a:ext>
            </a:extLst>
          </p:cNvPr>
          <p:cNvPicPr>
            <a:picLocks noChangeAspect="1"/>
          </p:cNvPicPr>
          <p:nvPr/>
        </p:nvPicPr>
        <p:blipFill rotWithShape="1">
          <a:blip r:embed="rId4">
            <a:extLst>
              <a:ext uri="{28A0092B-C50C-407E-A947-70E740481C1C}">
                <a14:useLocalDpi xmlns:a14="http://schemas.microsoft.com/office/drawing/2010/main" val="0"/>
              </a:ext>
            </a:extLst>
          </a:blip>
          <a:srcRect b="26642"/>
          <a:stretch/>
        </p:blipFill>
        <p:spPr>
          <a:xfrm>
            <a:off x="10720902" y="5788621"/>
            <a:ext cx="1237920" cy="544866"/>
          </a:xfrm>
          <a:prstGeom prst="rect">
            <a:avLst/>
          </a:prstGeom>
        </p:spPr>
      </p:pic>
      <p:sp>
        <p:nvSpPr>
          <p:cNvPr id="11" name="Rectangle 10">
            <a:extLst>
              <a:ext uri="{FF2B5EF4-FFF2-40B4-BE49-F238E27FC236}">
                <a16:creationId xmlns:a16="http://schemas.microsoft.com/office/drawing/2014/main" id="{406EB52F-908A-499F-BE9F-1744CC3A01E9}"/>
              </a:ext>
            </a:extLst>
          </p:cNvPr>
          <p:cNvSpPr/>
          <p:nvPr/>
        </p:nvSpPr>
        <p:spPr>
          <a:xfrm>
            <a:off x="0" y="6453993"/>
            <a:ext cx="12192000" cy="396240"/>
          </a:xfrm>
          <a:prstGeom prst="rect">
            <a:avLst/>
          </a:prstGeom>
          <a:solidFill>
            <a:srgbClr val="3CBEB1"/>
          </a:solidFill>
          <a:ln>
            <a:solidFill>
              <a:srgbClr val="3CB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CA542A26-94FF-4036-B655-A7C99EEE8B18}"/>
              </a:ext>
            </a:extLst>
          </p:cNvPr>
          <p:cNvPicPr>
            <a:picLocks noChangeAspect="1"/>
          </p:cNvPicPr>
          <p:nvPr/>
        </p:nvPicPr>
        <p:blipFill>
          <a:blip r:embed="rId5"/>
          <a:stretch>
            <a:fillRect/>
          </a:stretch>
        </p:blipFill>
        <p:spPr>
          <a:xfrm>
            <a:off x="0" y="0"/>
            <a:ext cx="12192000" cy="1561064"/>
          </a:xfrm>
          <a:prstGeom prst="rect">
            <a:avLst/>
          </a:prstGeom>
        </p:spPr>
      </p:pic>
    </p:spTree>
    <p:extLst>
      <p:ext uri="{BB962C8B-B14F-4D97-AF65-F5344CB8AC3E}">
        <p14:creationId xmlns:p14="http://schemas.microsoft.com/office/powerpoint/2010/main" val="839647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EA73E725-D402-4499-B950-A56453856159}"/>
              </a:ext>
            </a:extLst>
          </p:cNvPr>
          <p:cNvSpPr txBox="1">
            <a:spLocks/>
          </p:cNvSpPr>
          <p:nvPr/>
        </p:nvSpPr>
        <p:spPr>
          <a:xfrm>
            <a:off x="3795273" y="1848214"/>
            <a:ext cx="7369115" cy="4153862"/>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b="1" dirty="0">
                <a:latin typeface="Calibri" panose="020F0502020204030204" pitchFamily="34" charset="0"/>
                <a:cs typeface="Calibri" panose="020F0502020204030204" pitchFamily="34" charset="0"/>
              </a:rPr>
              <a:t>For further exploration…</a:t>
            </a:r>
          </a:p>
          <a:p>
            <a:pPr marL="0" indent="0">
              <a:buNone/>
            </a:pPr>
            <a:br>
              <a:rPr lang="en-GB" sz="3600" dirty="0">
                <a:latin typeface="Calibri" panose="020F0502020204030204" pitchFamily="34" charset="0"/>
                <a:cs typeface="Calibri" panose="020F0502020204030204" pitchFamily="34" charset="0"/>
              </a:rPr>
            </a:br>
            <a:r>
              <a:rPr lang="en-GB" sz="3600" dirty="0">
                <a:latin typeface="Calibri" panose="020F0502020204030204" pitchFamily="34" charset="0"/>
                <a:cs typeface="Calibri" panose="020F0502020204030204" pitchFamily="34" charset="0"/>
              </a:rPr>
              <a:t>Seasonal affective disorder:</a:t>
            </a:r>
          </a:p>
          <a:p>
            <a:r>
              <a:rPr lang="en-GB" sz="3600" dirty="0">
                <a:solidFill>
                  <a:srgbClr val="33CCCC"/>
                </a:solidFill>
                <a:latin typeface="Calibri" panose="020F0502020204030204" pitchFamily="34" charset="0"/>
                <a:cs typeface="Calibri" panose="020F0502020204030204" pitchFamily="34" charset="0"/>
              </a:rPr>
              <a:t> </a:t>
            </a:r>
            <a:r>
              <a:rPr lang="en-GB" sz="3600" dirty="0">
                <a:solidFill>
                  <a:srgbClr val="33CCCC"/>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https://www.itv.com/thismorning/health/do-the-winter-blues-really-exist</a:t>
            </a:r>
            <a:endParaRPr lang="en-GB" sz="3600" dirty="0">
              <a:solidFill>
                <a:srgbClr val="33CCCC"/>
              </a:solidFill>
              <a:latin typeface="Calibri" panose="020F0502020204030204" pitchFamily="34" charset="0"/>
              <a:cs typeface="Calibri" panose="020F0502020204030204" pitchFamily="34" charset="0"/>
            </a:endParaRPr>
          </a:p>
          <a:p>
            <a:pPr>
              <a:buFontTx/>
              <a:buChar char="-"/>
            </a:pPr>
            <a:r>
              <a:rPr lang="en-GB" sz="3600" b="1" i="1" dirty="0">
                <a:latin typeface="Calibri" panose="020F0502020204030204" pitchFamily="34" charset="0"/>
                <a:cs typeface="Calibri" panose="020F0502020204030204" pitchFamily="34" charset="0"/>
              </a:rPr>
              <a:t>Suggested activity</a:t>
            </a:r>
            <a:r>
              <a:rPr lang="en-GB" sz="3600" i="1" dirty="0">
                <a:latin typeface="Calibri" panose="020F0502020204030204" pitchFamily="34" charset="0"/>
                <a:cs typeface="Calibri" panose="020F0502020204030204" pitchFamily="34" charset="0"/>
              </a:rPr>
              <a:t>: pupils can complete a mood diary based on their last week as a way to reflect on how they are feeling. Encourage them to continue this throughout January (and beyond).</a:t>
            </a:r>
          </a:p>
          <a:p>
            <a:pPr>
              <a:buFontTx/>
              <a:buChar char="-"/>
            </a:pPr>
            <a:endParaRPr lang="en-GB" sz="3600" dirty="0">
              <a:latin typeface="Calibri" panose="020F0502020204030204" pitchFamily="34" charset="0"/>
              <a:cs typeface="Calibri" panose="020F0502020204030204" pitchFamily="34" charset="0"/>
            </a:endParaRPr>
          </a:p>
          <a:p>
            <a:pPr marL="0" indent="0">
              <a:buNone/>
            </a:pPr>
            <a:r>
              <a:rPr lang="en-GB" sz="3600" dirty="0">
                <a:latin typeface="Calibri" panose="020F0502020204030204" pitchFamily="34" charset="0"/>
                <a:cs typeface="Calibri" panose="020F0502020204030204" pitchFamily="34" charset="0"/>
              </a:rPr>
              <a:t>How to handle your finances :</a:t>
            </a:r>
          </a:p>
          <a:p>
            <a:r>
              <a:rPr lang="en-GB" sz="3600" dirty="0">
                <a:solidFill>
                  <a:srgbClr val="33CCCC"/>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https://www.bbc.co.uk/programmes/p04qrnp5</a:t>
            </a:r>
            <a:endParaRPr lang="en-GB" sz="3600" dirty="0">
              <a:solidFill>
                <a:srgbClr val="33CCCC"/>
              </a:solidFill>
              <a:latin typeface="Calibri" panose="020F0502020204030204" pitchFamily="34" charset="0"/>
              <a:cs typeface="Calibri" panose="020F0502020204030204" pitchFamily="34" charset="0"/>
            </a:endParaRPr>
          </a:p>
          <a:p>
            <a:r>
              <a:rPr lang="en-GB" sz="3600" dirty="0">
                <a:solidFill>
                  <a:srgbClr val="33CCCC"/>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https://www.bbc.co.uk/bbcthree/clip/75f8c611-664e-497b-a411-e11e67ea5de7</a:t>
            </a:r>
            <a:endParaRPr lang="en-GB" sz="3600" dirty="0">
              <a:solidFill>
                <a:srgbClr val="33CCCC"/>
              </a:solidFill>
              <a:latin typeface="Calibri" panose="020F0502020204030204" pitchFamily="34" charset="0"/>
              <a:cs typeface="Calibri" panose="020F0502020204030204" pitchFamily="34" charset="0"/>
            </a:endParaRPr>
          </a:p>
          <a:p>
            <a:pPr>
              <a:buFontTx/>
              <a:buChar char="-"/>
            </a:pPr>
            <a:r>
              <a:rPr lang="en-GB" sz="3600" b="1" i="1" dirty="0">
                <a:latin typeface="Calibri" panose="020F0502020204030204" pitchFamily="34" charset="0"/>
                <a:cs typeface="Calibri" panose="020F0502020204030204" pitchFamily="34" charset="0"/>
              </a:rPr>
              <a:t>Suggested activity: </a:t>
            </a:r>
            <a:r>
              <a:rPr lang="en-GB" sz="3600" i="1" dirty="0">
                <a:latin typeface="Calibri" panose="020F0502020204030204" pitchFamily="34" charset="0"/>
                <a:cs typeface="Calibri" panose="020F0502020204030204" pitchFamily="34" charset="0"/>
              </a:rPr>
              <a:t>pupils should choose three financial goals that they have for 2020, and explain why they have chosen this goal. These goals should be SMART (specific, measurable, achievable, relevant, and time-bound).</a:t>
            </a:r>
            <a:endParaRPr lang="en-GB" sz="3200" i="1"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73A3D2E2-C44C-46A3-9B57-A30A44906F70}"/>
              </a:ext>
            </a:extLst>
          </p:cNvPr>
          <p:cNvSpPr txBox="1"/>
          <p:nvPr/>
        </p:nvSpPr>
        <p:spPr>
          <a:xfrm>
            <a:off x="354810" y="5854525"/>
            <a:ext cx="2646028" cy="276999"/>
          </a:xfrm>
          <a:prstGeom prst="rect">
            <a:avLst/>
          </a:prstGeom>
          <a:noFill/>
        </p:spPr>
        <p:txBody>
          <a:bodyPr wrap="square" rtlCol="0">
            <a:spAutoFit/>
          </a:bodyPr>
          <a:lstStyle/>
          <a:p>
            <a:pPr algn="r"/>
            <a:r>
              <a:rPr lang="en-GB" sz="1200" i="1" dirty="0"/>
              <a:t>Credit: </a:t>
            </a:r>
            <a:r>
              <a:rPr lang="en-GB" sz="1200" i="1" dirty="0" err="1"/>
              <a:t>ElisaRiva</a:t>
            </a:r>
            <a:r>
              <a:rPr lang="en-GB" sz="1200" i="1" dirty="0"/>
              <a:t> (pixabay.com)</a:t>
            </a:r>
          </a:p>
        </p:txBody>
      </p:sp>
      <p:pic>
        <p:nvPicPr>
          <p:cNvPr id="3074" name="Picture 2" descr="Questions, Demand, Doubts, Psychology, Fear, Insecurity">
            <a:extLst>
              <a:ext uri="{FF2B5EF4-FFF2-40B4-BE49-F238E27FC236}">
                <a16:creationId xmlns:a16="http://schemas.microsoft.com/office/drawing/2014/main" id="{B2D6AE46-5753-479F-AF1C-CD7CBA037789}"/>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3349" r="16129"/>
          <a:stretch/>
        </p:blipFill>
        <p:spPr bwMode="auto">
          <a:xfrm>
            <a:off x="904140" y="1681982"/>
            <a:ext cx="2448659" cy="404590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31C06766-7266-4CD6-8966-BE4329E2C67C}"/>
              </a:ext>
            </a:extLst>
          </p:cNvPr>
          <p:cNvPicPr>
            <a:picLocks noChangeAspect="1"/>
          </p:cNvPicPr>
          <p:nvPr/>
        </p:nvPicPr>
        <p:blipFill rotWithShape="1">
          <a:blip r:embed="rId7">
            <a:extLst>
              <a:ext uri="{28A0092B-C50C-407E-A947-70E740481C1C}">
                <a14:useLocalDpi xmlns:a14="http://schemas.microsoft.com/office/drawing/2010/main" val="0"/>
              </a:ext>
            </a:extLst>
          </a:blip>
          <a:srcRect b="26642"/>
          <a:stretch/>
        </p:blipFill>
        <p:spPr>
          <a:xfrm>
            <a:off x="10720903" y="5756373"/>
            <a:ext cx="1237920" cy="544866"/>
          </a:xfrm>
          <a:prstGeom prst="rect">
            <a:avLst/>
          </a:prstGeom>
        </p:spPr>
      </p:pic>
      <p:sp>
        <p:nvSpPr>
          <p:cNvPr id="12" name="Rectangle 11">
            <a:extLst>
              <a:ext uri="{FF2B5EF4-FFF2-40B4-BE49-F238E27FC236}">
                <a16:creationId xmlns:a16="http://schemas.microsoft.com/office/drawing/2014/main" id="{47F78129-DC46-424F-86EB-E165CA008C40}"/>
              </a:ext>
            </a:extLst>
          </p:cNvPr>
          <p:cNvSpPr/>
          <p:nvPr/>
        </p:nvSpPr>
        <p:spPr>
          <a:xfrm>
            <a:off x="0" y="6453993"/>
            <a:ext cx="12192000" cy="396240"/>
          </a:xfrm>
          <a:prstGeom prst="rect">
            <a:avLst/>
          </a:prstGeom>
          <a:solidFill>
            <a:srgbClr val="3CBEB1"/>
          </a:solidFill>
          <a:ln>
            <a:solidFill>
              <a:srgbClr val="3CB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id="{578BF8CD-A1C6-460C-8C83-98BBD6E5D290}"/>
              </a:ext>
            </a:extLst>
          </p:cNvPr>
          <p:cNvPicPr>
            <a:picLocks noChangeAspect="1"/>
          </p:cNvPicPr>
          <p:nvPr/>
        </p:nvPicPr>
        <p:blipFill>
          <a:blip r:embed="rId8"/>
          <a:stretch>
            <a:fillRect/>
          </a:stretch>
        </p:blipFill>
        <p:spPr>
          <a:xfrm>
            <a:off x="0" y="-12013"/>
            <a:ext cx="12192000" cy="1561064"/>
          </a:xfrm>
          <a:prstGeom prst="rect">
            <a:avLst/>
          </a:prstGeom>
        </p:spPr>
      </p:pic>
    </p:spTree>
    <p:extLst>
      <p:ext uri="{BB962C8B-B14F-4D97-AF65-F5344CB8AC3E}">
        <p14:creationId xmlns:p14="http://schemas.microsoft.com/office/powerpoint/2010/main" val="1081812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sources">
      <a:majorFont>
        <a:latin typeface="Sassoon Primary Rg"/>
        <a:ea typeface=""/>
        <a:cs typeface=""/>
      </a:majorFont>
      <a:minorFont>
        <a:latin typeface="Sassoon Primary Rg"/>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TotalTime>
  <Words>609</Words>
  <Application>Microsoft Office PowerPoint</Application>
  <PresentationFormat>Widescreen</PresentationFormat>
  <Paragraphs>53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Sassoon Primary Rg</vt:lpstr>
      <vt:lpstr>Office Theme</vt:lpstr>
      <vt:lpstr>The ‘January Blues’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‘January Blues’</dc:title>
  <dc:creator>Anna Costello</dc:creator>
  <cp:lastModifiedBy>Rebecca Clark</cp:lastModifiedBy>
  <cp:revision>38</cp:revision>
  <dcterms:created xsi:type="dcterms:W3CDTF">2020-01-06T10:25:29Z</dcterms:created>
  <dcterms:modified xsi:type="dcterms:W3CDTF">2020-01-09T14:25:40Z</dcterms:modified>
</cp:coreProperties>
</file>