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7" r:id="rId3"/>
    <p:sldId id="259" r:id="rId4"/>
    <p:sldId id="264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6374" autoAdjust="0"/>
  </p:normalViewPr>
  <p:slideViewPr>
    <p:cSldViewPr snapToGrid="0">
      <p:cViewPr>
        <p:scale>
          <a:sx n="100" d="100"/>
          <a:sy n="100" d="100"/>
        </p:scale>
        <p:origin x="70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539B6-53A1-42E9-8C28-A7ABCD10FAAE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489C7-D7B6-43C0-94CE-76F467394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291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9E3ED-3559-4630-8DE1-D7459922045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076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9E3ED-3559-4630-8DE1-D7459922045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841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9E3ED-3559-4630-8DE1-D7459922045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029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9E3ED-3559-4630-8DE1-D7459922045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244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9E3ED-3559-4630-8DE1-D7459922045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022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9E3ED-3559-4630-8DE1-D7459922045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8863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9E3ED-3559-4630-8DE1-D7459922045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271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0CE6-B64F-4A26-964C-DD92149DBDC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494C-C3C0-40AC-A352-60D4A2F2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62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0CE6-B64F-4A26-964C-DD92149DBDC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494C-C3C0-40AC-A352-60D4A2F2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23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0CE6-B64F-4A26-964C-DD92149DBDC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494C-C3C0-40AC-A352-60D4A2F2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69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0CE6-B64F-4A26-964C-DD92149DBDC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494C-C3C0-40AC-A352-60D4A2F2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975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0CE6-B64F-4A26-964C-DD92149DBDC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494C-C3C0-40AC-A352-60D4A2F2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151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0CE6-B64F-4A26-964C-DD92149DBDC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494C-C3C0-40AC-A352-60D4A2F2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524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0CE6-B64F-4A26-964C-DD92149DBDC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494C-C3C0-40AC-A352-60D4A2F2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97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0CE6-B64F-4A26-964C-DD92149DBDC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494C-C3C0-40AC-A352-60D4A2F2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357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0CE6-B64F-4A26-964C-DD92149DBDC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494C-C3C0-40AC-A352-60D4A2F2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899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0CE6-B64F-4A26-964C-DD92149DBDC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494C-C3C0-40AC-A352-60D4A2F2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16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30CE6-B64F-4A26-964C-DD92149DBDC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494C-C3C0-40AC-A352-60D4A2F2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48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30CE6-B64F-4A26-964C-DD92149DBDC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F494C-C3C0-40AC-A352-60D4A2F2B0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30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6.jpeg"/><Relationship Id="rId4" Type="http://schemas.openxmlformats.org/officeDocument/2006/relationships/hyperlink" Target="https://www.bbc.co.uk/programmes/p06h43n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bbc.co.uk/programmes/p06h43nc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dea, Pear, Lamp, Light, Light Bulb, Innovation, Bulb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15" y="1686417"/>
            <a:ext cx="4475390" cy="447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44D04E-5C81-452C-BD83-BA0578AA980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281" b="23208"/>
          <a:stretch/>
        </p:blipFill>
        <p:spPr>
          <a:xfrm>
            <a:off x="0" y="0"/>
            <a:ext cx="12192000" cy="16076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BD459BD-0CC9-4F9C-8B20-8B8BC51919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8564" y="203347"/>
            <a:ext cx="10954871" cy="1011237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Careers Week - Entrepreneurship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8BA85C8-4D1C-46D5-B4F1-4DF398D853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42"/>
          <a:stretch/>
        </p:blipFill>
        <p:spPr>
          <a:xfrm>
            <a:off x="10807987" y="5838119"/>
            <a:ext cx="1237920" cy="54486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745192" y="2693354"/>
            <a:ext cx="5681755" cy="2529923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GB" sz="3600" dirty="0"/>
              <a:t>If there is </a:t>
            </a:r>
            <a:r>
              <a:rPr lang="en-GB" sz="3600" b="1" dirty="0"/>
              <a:t>one existing product</a:t>
            </a:r>
            <a:r>
              <a:rPr lang="en-GB" sz="3600" dirty="0"/>
              <a:t> in the world that YOU could have </a:t>
            </a:r>
            <a:r>
              <a:rPr lang="en-GB" sz="3600" b="1" dirty="0"/>
              <a:t>invented</a:t>
            </a:r>
            <a:r>
              <a:rPr lang="en-GB" sz="3600" dirty="0"/>
              <a:t>, </a:t>
            </a:r>
            <a:r>
              <a:rPr lang="en-GB" sz="3600" b="1" dirty="0"/>
              <a:t>what</a:t>
            </a:r>
            <a:r>
              <a:rPr lang="en-GB" sz="3600" dirty="0"/>
              <a:t> would it be and </a:t>
            </a:r>
            <a:r>
              <a:rPr lang="en-GB" sz="3600" b="1" dirty="0"/>
              <a:t>why</a:t>
            </a:r>
            <a:r>
              <a:rPr lang="en-GB" sz="3600" dirty="0"/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4455" y="5963583"/>
            <a:ext cx="25423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/>
              <a:t>Credit: </a:t>
            </a:r>
            <a:r>
              <a:rPr lang="en-GB" sz="1200" i="1" dirty="0" err="1"/>
              <a:t>Peggy_Marco</a:t>
            </a:r>
            <a:r>
              <a:rPr lang="en-GB" sz="1200" i="1" dirty="0"/>
              <a:t> (pixabay.com)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3C6E93A-1FC1-4AF0-B3FA-147614291E93}"/>
              </a:ext>
            </a:extLst>
          </p:cNvPr>
          <p:cNvSpPr/>
          <p:nvPr/>
        </p:nvSpPr>
        <p:spPr>
          <a:xfrm>
            <a:off x="0" y="6461760"/>
            <a:ext cx="12192000" cy="396240"/>
          </a:xfrm>
          <a:prstGeom prst="rect">
            <a:avLst/>
          </a:prstGeom>
          <a:solidFill>
            <a:srgbClr val="00B050"/>
          </a:solidFill>
          <a:ln>
            <a:solidFill>
              <a:srgbClr val="CCDC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209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8BA85C8-4D1C-46D5-B4F1-4DF398D8531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42"/>
          <a:stretch/>
        </p:blipFill>
        <p:spPr>
          <a:xfrm>
            <a:off x="10807987" y="5838119"/>
            <a:ext cx="1237920" cy="544866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4309693E-63B9-4B35-B9C7-5F0F35917C87}"/>
              </a:ext>
            </a:extLst>
          </p:cNvPr>
          <p:cNvSpPr txBox="1">
            <a:spLocks/>
          </p:cNvSpPr>
          <p:nvPr/>
        </p:nvSpPr>
        <p:spPr>
          <a:xfrm>
            <a:off x="6123902" y="3271756"/>
            <a:ext cx="5681755" cy="1949570"/>
          </a:xfrm>
          <a:prstGeom prst="rect">
            <a:avLst/>
          </a:prstGeom>
          <a:ln w="28575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dirty="0"/>
              <a:t>An entrepreneur is someone who sets up a business, particularly when they see potential in new opportunities. </a:t>
            </a:r>
          </a:p>
        </p:txBody>
      </p:sp>
      <p:pic>
        <p:nvPicPr>
          <p:cNvPr id="1026" name="Picture 2" descr="Company, Personal, Silhouettes, Businessma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43" y="1926511"/>
            <a:ext cx="5081008" cy="358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745192" y="2461994"/>
            <a:ext cx="5681755" cy="671274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GB" sz="3600" b="1" dirty="0"/>
              <a:t>What is an entrepreneur?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26847" y="5460398"/>
            <a:ext cx="2381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/>
              <a:t>Credit: Gerd Altman (pixabay.com)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439AECF-62FF-4078-80A9-D0318D4DD97A}"/>
              </a:ext>
            </a:extLst>
          </p:cNvPr>
          <p:cNvSpPr/>
          <p:nvPr/>
        </p:nvSpPr>
        <p:spPr>
          <a:xfrm>
            <a:off x="0" y="6461760"/>
            <a:ext cx="12192000" cy="396240"/>
          </a:xfrm>
          <a:prstGeom prst="rect">
            <a:avLst/>
          </a:prstGeom>
          <a:solidFill>
            <a:srgbClr val="00B050"/>
          </a:solidFill>
          <a:ln>
            <a:solidFill>
              <a:srgbClr val="CCDC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8E0DE80-CC2B-4E93-80E8-C0594D8B03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6154"/>
            <a:ext cx="12192000" cy="160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58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8BA85C8-4D1C-46D5-B4F1-4DF398D8531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42"/>
          <a:stretch/>
        </p:blipFill>
        <p:spPr>
          <a:xfrm>
            <a:off x="10807987" y="5838119"/>
            <a:ext cx="1237920" cy="544866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4309693E-63B9-4B35-B9C7-5F0F35917C87}"/>
              </a:ext>
            </a:extLst>
          </p:cNvPr>
          <p:cNvSpPr txBox="1">
            <a:spLocks/>
          </p:cNvSpPr>
          <p:nvPr/>
        </p:nvSpPr>
        <p:spPr>
          <a:xfrm>
            <a:off x="6040134" y="2920248"/>
            <a:ext cx="5681755" cy="2334750"/>
          </a:xfrm>
          <a:prstGeom prst="rect">
            <a:avLst/>
          </a:prstGeom>
          <a:ln w="28575" cmpd="sng"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dirty="0"/>
              <a:t>We are now going to watch a clip from Dragon’s Den, where Sam pitches his idea to try and get successful business people (the Dragons) to invest (give money) in their idea.</a:t>
            </a:r>
          </a:p>
        </p:txBody>
      </p:sp>
      <p:sp>
        <p:nvSpPr>
          <p:cNvPr id="3" name="Rectangle 2"/>
          <p:cNvSpPr/>
          <p:nvPr/>
        </p:nvSpPr>
        <p:spPr>
          <a:xfrm>
            <a:off x="4535517" y="2090273"/>
            <a:ext cx="5681755" cy="671274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GB" sz="3600" b="1" dirty="0"/>
              <a:t>Dragon’s Den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43300" y="5028277"/>
            <a:ext cx="1899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/>
              <a:t>Credit: BBC Two (</a:t>
            </a:r>
            <a:r>
              <a:rPr lang="en-GB" sz="1200" i="1" dirty="0" err="1"/>
              <a:t>og:image</a:t>
            </a:r>
            <a:r>
              <a:rPr lang="en-GB" sz="1200" i="1" dirty="0"/>
              <a:t>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8AD206-4615-4422-BD8A-63DFB03D0D5A}"/>
              </a:ext>
            </a:extLst>
          </p:cNvPr>
          <p:cNvSpPr/>
          <p:nvPr/>
        </p:nvSpPr>
        <p:spPr>
          <a:xfrm>
            <a:off x="1308925" y="5648969"/>
            <a:ext cx="41431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>
                <a:solidFill>
                  <a:srgbClr val="00B05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https://www.bbc.co.uk/programmes/p06h43nc</a:t>
            </a:r>
            <a:endParaRPr lang="en-GB" sz="1600" dirty="0">
              <a:solidFill>
                <a:srgbClr val="00B050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37E9772-5180-4B15-ADC4-2C28951770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111" y="2300703"/>
            <a:ext cx="4884943" cy="2747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C78EEB1-BC1A-43A1-8F57-F53AFC40E4CB}"/>
              </a:ext>
            </a:extLst>
          </p:cNvPr>
          <p:cNvSpPr/>
          <p:nvPr/>
        </p:nvSpPr>
        <p:spPr>
          <a:xfrm>
            <a:off x="0" y="6461760"/>
            <a:ext cx="12192000" cy="396240"/>
          </a:xfrm>
          <a:prstGeom prst="rect">
            <a:avLst/>
          </a:prstGeom>
          <a:solidFill>
            <a:srgbClr val="00B050"/>
          </a:solidFill>
          <a:ln>
            <a:solidFill>
              <a:srgbClr val="CCDC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7B8FE77-1BCA-4271-B364-08765ACBAF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-6154"/>
            <a:ext cx="12192000" cy="160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71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8BA85C8-4D1C-46D5-B4F1-4DF398D8531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42"/>
          <a:stretch/>
        </p:blipFill>
        <p:spPr>
          <a:xfrm>
            <a:off x="10807987" y="5838119"/>
            <a:ext cx="1237920" cy="544866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4309693E-63B9-4B35-B9C7-5F0F35917C87}"/>
              </a:ext>
            </a:extLst>
          </p:cNvPr>
          <p:cNvSpPr txBox="1">
            <a:spLocks/>
          </p:cNvSpPr>
          <p:nvPr/>
        </p:nvSpPr>
        <p:spPr>
          <a:xfrm>
            <a:off x="5840108" y="3308760"/>
            <a:ext cx="6005773" cy="1727952"/>
          </a:xfrm>
          <a:prstGeom prst="rect">
            <a:avLst/>
          </a:prstGeom>
          <a:ln w="28575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dirty="0"/>
              <a:t>What was good about Sam’s pitch?</a:t>
            </a:r>
          </a:p>
          <a:p>
            <a:pPr algn="l"/>
            <a:r>
              <a:rPr lang="en-GB" sz="3200" dirty="0">
                <a:solidFill>
                  <a:srgbClr val="00B050"/>
                </a:solidFill>
              </a:rPr>
              <a:t>Is there anything he could have done to make it even better?</a:t>
            </a:r>
          </a:p>
        </p:txBody>
      </p:sp>
      <p:sp>
        <p:nvSpPr>
          <p:cNvPr id="3" name="Rectangle 2"/>
          <p:cNvSpPr/>
          <p:nvPr/>
        </p:nvSpPr>
        <p:spPr>
          <a:xfrm>
            <a:off x="5521823" y="2429949"/>
            <a:ext cx="3349747" cy="671274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GB" sz="3600" b="1" dirty="0"/>
              <a:t>Dragon’s Den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6B87E2-6444-4ECE-975E-44210A826F23}"/>
              </a:ext>
            </a:extLst>
          </p:cNvPr>
          <p:cNvSpPr/>
          <p:nvPr/>
        </p:nvSpPr>
        <p:spPr>
          <a:xfrm>
            <a:off x="0" y="6461760"/>
            <a:ext cx="12192000" cy="396240"/>
          </a:xfrm>
          <a:prstGeom prst="rect">
            <a:avLst/>
          </a:prstGeom>
          <a:solidFill>
            <a:srgbClr val="00B050"/>
          </a:solidFill>
          <a:ln>
            <a:solidFill>
              <a:srgbClr val="CCDC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7B8B40B-8A01-44C8-952E-DB7944D85B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6154"/>
            <a:ext cx="12192000" cy="1601451"/>
          </a:xfrm>
          <a:prstGeom prst="rect">
            <a:avLst/>
          </a:prstGeom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DE6B3F3F-CEA2-4EB2-8945-27C70BA8E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111" y="2300703"/>
            <a:ext cx="4884943" cy="2747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948357E-8F15-407E-9D72-82A30407F6F5}"/>
              </a:ext>
            </a:extLst>
          </p:cNvPr>
          <p:cNvSpPr txBox="1"/>
          <p:nvPr/>
        </p:nvSpPr>
        <p:spPr>
          <a:xfrm>
            <a:off x="3543300" y="5028277"/>
            <a:ext cx="1899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/>
              <a:t>Credit: BBC Two (</a:t>
            </a:r>
            <a:r>
              <a:rPr lang="en-GB" sz="1200" i="1" dirty="0" err="1"/>
              <a:t>og:image</a:t>
            </a:r>
            <a:r>
              <a:rPr lang="en-GB" sz="1200" i="1" dirty="0"/>
              <a:t>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5FDE6F9-EE9A-4578-BB0F-7766F150FDC9}"/>
              </a:ext>
            </a:extLst>
          </p:cNvPr>
          <p:cNvSpPr/>
          <p:nvPr/>
        </p:nvSpPr>
        <p:spPr>
          <a:xfrm>
            <a:off x="1308925" y="5648969"/>
            <a:ext cx="41431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>
                <a:solidFill>
                  <a:srgbClr val="00B05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https://www.bbc.co.uk/programmes/p06h43nc</a:t>
            </a:r>
            <a:endParaRPr lang="en-GB" sz="1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31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8BA85C8-4D1C-46D5-B4F1-4DF398D8531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42"/>
          <a:stretch/>
        </p:blipFill>
        <p:spPr>
          <a:xfrm>
            <a:off x="10807987" y="5838119"/>
            <a:ext cx="1237920" cy="544866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4309693E-63B9-4B35-B9C7-5F0F35917C87}"/>
              </a:ext>
            </a:extLst>
          </p:cNvPr>
          <p:cNvSpPr txBox="1">
            <a:spLocks/>
          </p:cNvSpPr>
          <p:nvPr/>
        </p:nvSpPr>
        <p:spPr>
          <a:xfrm>
            <a:off x="707752" y="3081652"/>
            <a:ext cx="5754637" cy="2649501"/>
          </a:xfrm>
          <a:prstGeom prst="rect">
            <a:avLst/>
          </a:prstGeom>
          <a:ln w="28575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3200" dirty="0"/>
              <a:t>Design a </a:t>
            </a:r>
            <a:r>
              <a:rPr lang="en-GB" sz="3200" b="1" dirty="0">
                <a:solidFill>
                  <a:srgbClr val="00B050"/>
                </a:solidFill>
              </a:rPr>
              <a:t>sustainable product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3200" dirty="0"/>
              <a:t>Take a </a:t>
            </a:r>
            <a:r>
              <a:rPr lang="en-GB" sz="3200" b="1" dirty="0">
                <a:solidFill>
                  <a:srgbClr val="00B050"/>
                </a:solidFill>
              </a:rPr>
              <a:t>household item </a:t>
            </a:r>
            <a:r>
              <a:rPr lang="en-GB" sz="3200" dirty="0"/>
              <a:t>and come up with a </a:t>
            </a:r>
            <a:r>
              <a:rPr lang="en-GB" sz="3200" b="1" dirty="0">
                <a:solidFill>
                  <a:srgbClr val="00B050"/>
                </a:solidFill>
              </a:rPr>
              <a:t>new use </a:t>
            </a:r>
            <a:r>
              <a:rPr lang="en-GB" sz="3200" dirty="0"/>
              <a:t>for it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sz="3200" dirty="0"/>
              <a:t>Create a </a:t>
            </a:r>
            <a:r>
              <a:rPr lang="en-GB" sz="3200" b="1" dirty="0">
                <a:solidFill>
                  <a:srgbClr val="00B050"/>
                </a:solidFill>
              </a:rPr>
              <a:t>school</a:t>
            </a:r>
            <a:r>
              <a:rPr lang="en-GB" sz="3200" dirty="0">
                <a:solidFill>
                  <a:srgbClr val="00B050"/>
                </a:solidFill>
              </a:rPr>
              <a:t> </a:t>
            </a:r>
            <a:r>
              <a:rPr lang="en-GB" sz="3200" b="1" dirty="0">
                <a:solidFill>
                  <a:srgbClr val="00B050"/>
                </a:solidFill>
              </a:rPr>
              <a:t>resource </a:t>
            </a:r>
            <a:r>
              <a:rPr lang="en-GB" sz="3200" dirty="0"/>
              <a:t>which is </a:t>
            </a:r>
            <a:r>
              <a:rPr lang="en-GB" sz="3200" b="1" dirty="0">
                <a:solidFill>
                  <a:srgbClr val="00B050"/>
                </a:solidFill>
              </a:rPr>
              <a:t>revolutionary to learning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-333210" y="2046691"/>
            <a:ext cx="8645647" cy="701731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GB" sz="3600" b="1" dirty="0"/>
              <a:t>Dragon’s Den – competition time!</a:t>
            </a:r>
          </a:p>
        </p:txBody>
      </p:sp>
      <p:pic>
        <p:nvPicPr>
          <p:cNvPr id="3076" name="Picture 4" descr="Coins, Calculator, Budget, Household Budget, Mone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62" y="2073157"/>
            <a:ext cx="2662611" cy="177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8195324" y="3823354"/>
            <a:ext cx="2502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i="1" dirty="0"/>
              <a:t>Credit: Steve </a:t>
            </a:r>
            <a:r>
              <a:rPr lang="en-GB" sz="1200" i="1" dirty="0" err="1"/>
              <a:t>Buissinne</a:t>
            </a:r>
            <a:r>
              <a:rPr lang="en-GB" sz="1200" i="1" dirty="0"/>
              <a:t> (pixabay.com)</a:t>
            </a:r>
          </a:p>
        </p:txBody>
      </p:sp>
      <p:pic>
        <p:nvPicPr>
          <p:cNvPr id="3078" name="Picture 6" descr="Notebook, Workplace, Desk, Iphone, Library, Stud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499" y="4167028"/>
            <a:ext cx="2646074" cy="177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8314067" y="5888650"/>
            <a:ext cx="23917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i="1" dirty="0"/>
              <a:t>Credit: Free-Photos (pixabay.com)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A923DB8-E2EB-4C4C-8777-A44CA878876E}"/>
              </a:ext>
            </a:extLst>
          </p:cNvPr>
          <p:cNvSpPr/>
          <p:nvPr/>
        </p:nvSpPr>
        <p:spPr>
          <a:xfrm>
            <a:off x="0" y="6461760"/>
            <a:ext cx="12192000" cy="396240"/>
          </a:xfrm>
          <a:prstGeom prst="rect">
            <a:avLst/>
          </a:prstGeom>
          <a:solidFill>
            <a:srgbClr val="00B050"/>
          </a:solidFill>
          <a:ln>
            <a:solidFill>
              <a:srgbClr val="CCDC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2FD6359-7DE8-47E6-BCB2-E2EE82FA7A1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-6154"/>
            <a:ext cx="12192000" cy="160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64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8BA85C8-4D1C-46D5-B4F1-4DF398D8531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42"/>
          <a:stretch/>
        </p:blipFill>
        <p:spPr>
          <a:xfrm>
            <a:off x="10807987" y="5838119"/>
            <a:ext cx="1237920" cy="544866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4309693E-63B9-4B35-B9C7-5F0F35917C87}"/>
              </a:ext>
            </a:extLst>
          </p:cNvPr>
          <p:cNvSpPr txBox="1">
            <a:spLocks/>
          </p:cNvSpPr>
          <p:nvPr/>
        </p:nvSpPr>
        <p:spPr>
          <a:xfrm>
            <a:off x="406744" y="2535887"/>
            <a:ext cx="6070256" cy="3574665"/>
          </a:xfrm>
          <a:prstGeom prst="rect">
            <a:avLst/>
          </a:prstGeom>
          <a:ln w="28575" cmpd="sng"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Come up with an </a:t>
            </a:r>
            <a:r>
              <a:rPr lang="en-GB" sz="2600" b="1" dirty="0">
                <a:solidFill>
                  <a:srgbClr val="00B050"/>
                </a:solidFill>
              </a:rPr>
              <a:t>idea</a:t>
            </a:r>
          </a:p>
          <a:p>
            <a:pPr marL="457200" lvl="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Prepare your </a:t>
            </a:r>
            <a:r>
              <a:rPr lang="en-GB" sz="2600" b="1" dirty="0">
                <a:solidFill>
                  <a:srgbClr val="00B050"/>
                </a:solidFill>
              </a:rPr>
              <a:t>pitch</a:t>
            </a:r>
          </a:p>
          <a:p>
            <a:pPr marL="457200" lvl="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Pitch it to </a:t>
            </a:r>
            <a:r>
              <a:rPr lang="en-GB" sz="2600" b="1" dirty="0">
                <a:solidFill>
                  <a:srgbClr val="00B050"/>
                </a:solidFill>
              </a:rPr>
              <a:t>‘The Dragons’</a:t>
            </a:r>
          </a:p>
          <a:p>
            <a:pPr marL="457200" lvl="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See if you can </a:t>
            </a:r>
            <a:r>
              <a:rPr lang="en-GB" sz="2600" b="1" dirty="0">
                <a:solidFill>
                  <a:srgbClr val="00B050"/>
                </a:solidFill>
              </a:rPr>
              <a:t>persuade</a:t>
            </a:r>
            <a:r>
              <a:rPr lang="en-GB" sz="2600" dirty="0"/>
              <a:t> them to </a:t>
            </a:r>
            <a:r>
              <a:rPr lang="en-GB" sz="2600" b="1" dirty="0">
                <a:solidFill>
                  <a:srgbClr val="00B050"/>
                </a:solidFill>
              </a:rPr>
              <a:t>invest</a:t>
            </a:r>
            <a:r>
              <a:rPr lang="en-GB" sz="2600" dirty="0"/>
              <a:t> in your idea</a:t>
            </a:r>
          </a:p>
          <a:p>
            <a:pPr marL="457200" lvl="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600" dirty="0"/>
              <a:t>If you get your investment, you will have a chance of </a:t>
            </a:r>
            <a:r>
              <a:rPr lang="en-GB" sz="2600" b="1" dirty="0">
                <a:solidFill>
                  <a:srgbClr val="00B050"/>
                </a:solidFill>
              </a:rPr>
              <a:t>winning our Dragon’s Den Competition, </a:t>
            </a:r>
            <a:r>
              <a:rPr lang="en-GB" sz="2600" dirty="0"/>
              <a:t>which will be decided by your fellow students!</a:t>
            </a:r>
            <a:endParaRPr lang="en-GB" sz="3200" dirty="0"/>
          </a:p>
        </p:txBody>
      </p:sp>
      <p:sp>
        <p:nvSpPr>
          <p:cNvPr id="3" name="Rectangle 2"/>
          <p:cNvSpPr/>
          <p:nvPr/>
        </p:nvSpPr>
        <p:spPr>
          <a:xfrm>
            <a:off x="272988" y="1710946"/>
            <a:ext cx="11646023" cy="671274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GB" sz="3600" b="1" dirty="0"/>
              <a:t>Dragon’s Den – competition time! </a:t>
            </a:r>
            <a:r>
              <a:rPr lang="en-GB" sz="3600" dirty="0"/>
              <a:t>What do you need to do?</a:t>
            </a:r>
          </a:p>
        </p:txBody>
      </p:sp>
      <p:pic>
        <p:nvPicPr>
          <p:cNvPr id="5122" name="Picture 2" descr="Meeting, Conference, Conference Room, Presentation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93" b="15536"/>
          <a:stretch/>
        </p:blipFill>
        <p:spPr bwMode="auto">
          <a:xfrm>
            <a:off x="6764249" y="2808854"/>
            <a:ext cx="4925757" cy="2439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8077199" y="5228069"/>
            <a:ext cx="34992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i="1" dirty="0"/>
              <a:t>Credit: </a:t>
            </a:r>
            <a:r>
              <a:rPr lang="en-GB" sz="1200" i="1" dirty="0" err="1"/>
              <a:t>Clker</a:t>
            </a:r>
            <a:r>
              <a:rPr lang="en-GB" sz="1200" i="1" dirty="0"/>
              <a:t>-Free-Vector-Images (pixabay.com)</a:t>
            </a:r>
            <a:endParaRPr lang="en-GB" i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44BCBAC-6BF7-44CC-BF22-5B660E328344}"/>
              </a:ext>
            </a:extLst>
          </p:cNvPr>
          <p:cNvSpPr/>
          <p:nvPr/>
        </p:nvSpPr>
        <p:spPr>
          <a:xfrm>
            <a:off x="0" y="6461760"/>
            <a:ext cx="12192000" cy="396240"/>
          </a:xfrm>
          <a:prstGeom prst="rect">
            <a:avLst/>
          </a:prstGeom>
          <a:solidFill>
            <a:srgbClr val="00B050"/>
          </a:solidFill>
          <a:ln>
            <a:solidFill>
              <a:srgbClr val="CCDC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747F106-CFF5-470C-B50F-7AFE928E9F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6154"/>
            <a:ext cx="12192000" cy="160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58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8BA85C8-4D1C-46D5-B4F1-4DF398D8531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42"/>
          <a:stretch/>
        </p:blipFill>
        <p:spPr>
          <a:xfrm>
            <a:off x="10807987" y="5838119"/>
            <a:ext cx="1237920" cy="54486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01994" y="2035118"/>
            <a:ext cx="6822731" cy="671274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GB" sz="3600" b="1" dirty="0"/>
              <a:t>Dragon’s Den – competition time!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E5FCB2C-C60B-417D-B88C-0304805B8B7C}"/>
              </a:ext>
            </a:extLst>
          </p:cNvPr>
          <p:cNvSpPr txBox="1">
            <a:spLocks/>
          </p:cNvSpPr>
          <p:nvPr/>
        </p:nvSpPr>
        <p:spPr>
          <a:xfrm>
            <a:off x="501994" y="2977533"/>
            <a:ext cx="5384455" cy="3133019"/>
          </a:xfrm>
          <a:prstGeom prst="rect">
            <a:avLst/>
          </a:prstGeom>
          <a:ln w="28575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00000"/>
              </a:lnSpc>
            </a:pPr>
            <a:r>
              <a:rPr lang="en-GB" sz="3200" dirty="0"/>
              <a:t>Get inventing, and </a:t>
            </a:r>
            <a:r>
              <a:rPr lang="en-GB" sz="3200" b="1" dirty="0">
                <a:solidFill>
                  <a:srgbClr val="00B050"/>
                </a:solidFill>
              </a:rPr>
              <a:t>good luck</a:t>
            </a:r>
            <a:r>
              <a:rPr lang="en-GB" sz="3200" dirty="0">
                <a:solidFill>
                  <a:srgbClr val="00B050"/>
                </a:solidFill>
              </a:rPr>
              <a:t>!</a:t>
            </a:r>
            <a:br>
              <a:rPr lang="en-GB" sz="2600" dirty="0">
                <a:solidFill>
                  <a:srgbClr val="00B050"/>
                </a:solidFill>
              </a:rPr>
            </a:br>
            <a:br>
              <a:rPr lang="en-GB" sz="2600" dirty="0"/>
            </a:br>
            <a:r>
              <a:rPr lang="en-GB" sz="2600" dirty="0"/>
              <a:t>Teachers, remember to tweet us @</a:t>
            </a:r>
            <a:r>
              <a:rPr lang="en-GB" sz="2600" dirty="0" err="1"/>
              <a:t>ERAresources</a:t>
            </a:r>
            <a:r>
              <a:rPr lang="en-GB" sz="2600" dirty="0"/>
              <a:t> and let us know some of the inventive ideas your pupils come up with!</a:t>
            </a:r>
            <a:endParaRPr lang="en-GB" sz="32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B0098B-26BD-46AB-AAAF-3704E4AD9996}"/>
              </a:ext>
            </a:extLst>
          </p:cNvPr>
          <p:cNvSpPr/>
          <p:nvPr/>
        </p:nvSpPr>
        <p:spPr>
          <a:xfrm>
            <a:off x="0" y="6461760"/>
            <a:ext cx="12192000" cy="396240"/>
          </a:xfrm>
          <a:prstGeom prst="rect">
            <a:avLst/>
          </a:prstGeom>
          <a:solidFill>
            <a:srgbClr val="00B050"/>
          </a:solidFill>
          <a:ln>
            <a:solidFill>
              <a:srgbClr val="CCDC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CFE0A3E-E90E-4E92-9760-A01B1C8F4C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6154"/>
            <a:ext cx="12192000" cy="1601451"/>
          </a:xfrm>
          <a:prstGeom prst="rect">
            <a:avLst/>
          </a:prstGeom>
        </p:spPr>
      </p:pic>
      <p:pic>
        <p:nvPicPr>
          <p:cNvPr id="15" name="Picture 2" descr="Meeting, Conference, Conference Room, Presentation">
            <a:extLst>
              <a:ext uri="{FF2B5EF4-FFF2-40B4-BE49-F238E27FC236}">
                <a16:creationId xmlns:a16="http://schemas.microsoft.com/office/drawing/2014/main" id="{7B52A31A-9FB0-487A-A1DB-9A034F07F7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93" b="15536"/>
          <a:stretch/>
        </p:blipFill>
        <p:spPr bwMode="auto">
          <a:xfrm>
            <a:off x="6764249" y="2808854"/>
            <a:ext cx="4925757" cy="2439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8A68E7A-5FF0-4E69-886E-B05D25F9618C}"/>
              </a:ext>
            </a:extLst>
          </p:cNvPr>
          <p:cNvSpPr txBox="1"/>
          <p:nvPr/>
        </p:nvSpPr>
        <p:spPr>
          <a:xfrm>
            <a:off x="8077199" y="5228069"/>
            <a:ext cx="34992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i="1" dirty="0"/>
              <a:t>Credit: </a:t>
            </a:r>
            <a:r>
              <a:rPr lang="en-GB" sz="1200" i="1" dirty="0" err="1"/>
              <a:t>Clker</a:t>
            </a:r>
            <a:r>
              <a:rPr lang="en-GB" sz="1200" i="1" dirty="0"/>
              <a:t>-Free-Vector-Images (pixabay.com)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151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351</Words>
  <Application>Microsoft Office PowerPoint</Application>
  <PresentationFormat>Widescreen</PresentationFormat>
  <Paragraphs>38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Careers Week - Entrepreneurship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Careers week - Entrepreneur</dc:title>
  <dc:creator>Anna Costello</dc:creator>
  <cp:lastModifiedBy>Rebecca Clark</cp:lastModifiedBy>
  <cp:revision>20</cp:revision>
  <dcterms:created xsi:type="dcterms:W3CDTF">2020-01-17T09:37:00Z</dcterms:created>
  <dcterms:modified xsi:type="dcterms:W3CDTF">2020-02-28T11:19:19Z</dcterms:modified>
</cp:coreProperties>
</file>