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0" r:id="rId2"/>
    <p:sldId id="262" r:id="rId3"/>
    <p:sldId id="263" r:id="rId4"/>
    <p:sldId id="264" r:id="rId5"/>
    <p:sldId id="265" r:id="rId6"/>
    <p:sldId id="266" r:id="rId7"/>
    <p:sldId id="259" r:id="rId8"/>
    <p:sldId id="267" r:id="rId9"/>
    <p:sldId id="277" r:id="rId10"/>
    <p:sldId id="268" r:id="rId11"/>
    <p:sldId id="272" r:id="rId12"/>
    <p:sldId id="273" r:id="rId13"/>
    <p:sldId id="274"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9011C9"/>
    <a:srgbClr val="3CBEB1"/>
    <a:srgbClr val="C82165"/>
    <a:srgbClr val="DC4092"/>
    <a:srgbClr val="D600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1"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679AA-A945-4953-92E2-78B4F89B3376}" type="datetimeFigureOut">
              <a:rPr lang="en-GB" smtClean="0"/>
              <a:t>20/02/2020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0DF99F-0004-4B95-A2AB-31E380C2E7E6}" type="slidenum">
              <a:rPr lang="en-GB" smtClean="0"/>
              <a:t>‹#›</a:t>
            </a:fld>
            <a:endParaRPr lang="en-GB"/>
          </a:p>
        </p:txBody>
      </p:sp>
    </p:spTree>
    <p:extLst>
      <p:ext uri="{BB962C8B-B14F-4D97-AF65-F5344CB8AC3E}">
        <p14:creationId xmlns:p14="http://schemas.microsoft.com/office/powerpoint/2010/main" val="3034123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1</a:t>
            </a:fld>
            <a:endParaRPr lang="en-GB"/>
          </a:p>
        </p:txBody>
      </p:sp>
    </p:spTree>
    <p:extLst>
      <p:ext uri="{BB962C8B-B14F-4D97-AF65-F5344CB8AC3E}">
        <p14:creationId xmlns:p14="http://schemas.microsoft.com/office/powerpoint/2010/main" val="413735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2</a:t>
            </a:fld>
            <a:endParaRPr lang="en-GB"/>
          </a:p>
        </p:txBody>
      </p:sp>
    </p:spTree>
    <p:extLst>
      <p:ext uri="{BB962C8B-B14F-4D97-AF65-F5344CB8AC3E}">
        <p14:creationId xmlns:p14="http://schemas.microsoft.com/office/powerpoint/2010/main" val="4024916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3</a:t>
            </a:fld>
            <a:endParaRPr lang="en-GB"/>
          </a:p>
        </p:txBody>
      </p:sp>
    </p:spTree>
    <p:extLst>
      <p:ext uri="{BB962C8B-B14F-4D97-AF65-F5344CB8AC3E}">
        <p14:creationId xmlns:p14="http://schemas.microsoft.com/office/powerpoint/2010/main" val="3225759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4</a:t>
            </a:fld>
            <a:endParaRPr lang="en-GB"/>
          </a:p>
        </p:txBody>
      </p:sp>
    </p:spTree>
    <p:extLst>
      <p:ext uri="{BB962C8B-B14F-4D97-AF65-F5344CB8AC3E}">
        <p14:creationId xmlns:p14="http://schemas.microsoft.com/office/powerpoint/2010/main" val="2180672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5</a:t>
            </a:fld>
            <a:endParaRPr lang="en-GB"/>
          </a:p>
        </p:txBody>
      </p:sp>
    </p:spTree>
    <p:extLst>
      <p:ext uri="{BB962C8B-B14F-4D97-AF65-F5344CB8AC3E}">
        <p14:creationId xmlns:p14="http://schemas.microsoft.com/office/powerpoint/2010/main" val="2941371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6</a:t>
            </a:fld>
            <a:endParaRPr lang="en-GB"/>
          </a:p>
        </p:txBody>
      </p:sp>
    </p:spTree>
    <p:extLst>
      <p:ext uri="{BB962C8B-B14F-4D97-AF65-F5344CB8AC3E}">
        <p14:creationId xmlns:p14="http://schemas.microsoft.com/office/powerpoint/2010/main" val="762358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85148-FB39-46BE-AB30-294A1144F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3308935-4465-4FEE-81FC-A725C690A0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3AE06ED-D98C-45EC-B4BD-BE1C5BEC0D9F}"/>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5" name="Footer Placeholder 4">
            <a:extLst>
              <a:ext uri="{FF2B5EF4-FFF2-40B4-BE49-F238E27FC236}">
                <a16:creationId xmlns:a16="http://schemas.microsoft.com/office/drawing/2014/main" id="{BE947A72-A204-4D8C-9CF9-7D6CE85574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5639C5-1251-490C-A7CC-89F1C6A251EA}"/>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3633227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F64CD-76A1-4281-B75D-F71066D3D62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D3ACFC-6B71-4473-B91B-A8A0380D0A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810A65-12AA-45F1-BB3C-5BE33DBB63CE}"/>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5" name="Footer Placeholder 4">
            <a:extLst>
              <a:ext uri="{FF2B5EF4-FFF2-40B4-BE49-F238E27FC236}">
                <a16:creationId xmlns:a16="http://schemas.microsoft.com/office/drawing/2014/main" id="{F1C7C923-8D5D-46E5-9A51-6978DBAE72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EAAD72-7F2E-442A-A37E-BC41A186DA99}"/>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2143068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DA4C9D-89F3-4D84-A08C-4D7C143D79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6A99B4-C0ED-453E-96D6-3954A16BA2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C58586-EEEF-4321-A906-69111A05A018}"/>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5" name="Footer Placeholder 4">
            <a:extLst>
              <a:ext uri="{FF2B5EF4-FFF2-40B4-BE49-F238E27FC236}">
                <a16:creationId xmlns:a16="http://schemas.microsoft.com/office/drawing/2014/main" id="{22B38FC6-32AE-4ECE-B3EB-19D8AC4EED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CC7F19-7344-4639-81B9-45F23CFA3E48}"/>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3246181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7AE01-3972-44D2-ABD6-DCE5A18151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AB8934-5519-4CB6-86C4-B4384963ED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BA2A1B-DBFD-45DE-B18C-60E1A1E32619}"/>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5" name="Footer Placeholder 4">
            <a:extLst>
              <a:ext uri="{FF2B5EF4-FFF2-40B4-BE49-F238E27FC236}">
                <a16:creationId xmlns:a16="http://schemas.microsoft.com/office/drawing/2014/main" id="{48FF675D-5634-4739-99A9-B242B52006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7D2F0C-8556-4D86-9C6A-90E179DD756B}"/>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2264961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4239A-AF6B-49C9-94AB-8D51BEF95C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B98290D-E9B7-4975-A661-AE8002A38B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FA7150-4982-461D-9E5D-4FF126761C1E}"/>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5" name="Footer Placeholder 4">
            <a:extLst>
              <a:ext uri="{FF2B5EF4-FFF2-40B4-BE49-F238E27FC236}">
                <a16:creationId xmlns:a16="http://schemas.microsoft.com/office/drawing/2014/main" id="{248A8A08-CEC1-4270-9764-C841306B7C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8B73F9-EC82-48D4-8CFC-43D3CA5ECB44}"/>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2284536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51CF3-71AB-4CA2-81D5-3CDC003321D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57405C-17D7-447F-B30B-697FB3278E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C94F23-DD3E-4DAE-8D4C-F01A1B1AE0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B738EC3-36D0-4EED-AEC8-477FA695F8EA}"/>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6" name="Footer Placeholder 5">
            <a:extLst>
              <a:ext uri="{FF2B5EF4-FFF2-40B4-BE49-F238E27FC236}">
                <a16:creationId xmlns:a16="http://schemas.microsoft.com/office/drawing/2014/main" id="{240FA615-ADFD-469B-A977-BE58B220EB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4E3584-9AAF-4940-A4AD-83E8DFE2860A}"/>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132767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78264-56D5-4AED-9FCF-A7C4C45F92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F12E81-72CB-4B19-89C9-FCE223EAF6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1D4992-C5F2-4B81-9F59-367EDEAE39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6482C5-E67F-491F-B160-267C7DAF9F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0E653F-59BB-4F66-80A9-F706C27A0D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B943289-D161-4324-8B8D-67802C1CB9D5}"/>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8" name="Footer Placeholder 7">
            <a:extLst>
              <a:ext uri="{FF2B5EF4-FFF2-40B4-BE49-F238E27FC236}">
                <a16:creationId xmlns:a16="http://schemas.microsoft.com/office/drawing/2014/main" id="{F4981B8B-E1AC-4939-8299-E7CE2CCE69E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41D3880-3753-4AFB-A030-BF2894A95104}"/>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3350095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99D01-F68E-45E6-98A0-4B71A0AAFAC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52617EF-075E-46F4-AF5A-F1CB6135FE91}"/>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4" name="Footer Placeholder 3">
            <a:extLst>
              <a:ext uri="{FF2B5EF4-FFF2-40B4-BE49-F238E27FC236}">
                <a16:creationId xmlns:a16="http://schemas.microsoft.com/office/drawing/2014/main" id="{D75D2104-6591-48D8-AE57-9FC3C1E3BA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DE2A798-CB39-42D6-8A8C-D1829595179B}"/>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3025441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34A0A2-DB52-4CCD-BF9C-6134591A0C41}"/>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3" name="Footer Placeholder 2">
            <a:extLst>
              <a:ext uri="{FF2B5EF4-FFF2-40B4-BE49-F238E27FC236}">
                <a16:creationId xmlns:a16="http://schemas.microsoft.com/office/drawing/2014/main" id="{30761449-9C58-4DDD-868C-C134111D75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831922D-6DB3-4345-925C-02EAE7465C8C}"/>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549699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FEA3B-0662-444C-BDEF-578E1545E9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F1101E-4175-4743-A5B6-B87DE195FD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9261BEE-F657-493B-85E5-A54963C346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4ABE86-2568-4D95-95F5-B831D3E803BC}"/>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6" name="Footer Placeholder 5">
            <a:extLst>
              <a:ext uri="{FF2B5EF4-FFF2-40B4-BE49-F238E27FC236}">
                <a16:creationId xmlns:a16="http://schemas.microsoft.com/office/drawing/2014/main" id="{042353C4-71D9-453A-8458-13991B2613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EA5521-C4F9-4D37-B534-7FD5E4A91D9D}"/>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43255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E9696-BD0F-43FE-9393-ABBEB3A33D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D52EE80-A934-478E-9638-1C6FA54723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86E3FD1-C920-4171-BDAA-33311B818E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1A0E59-8AE1-4848-9ABD-06668364282C}"/>
              </a:ext>
            </a:extLst>
          </p:cNvPr>
          <p:cNvSpPr>
            <a:spLocks noGrp="1"/>
          </p:cNvSpPr>
          <p:nvPr>
            <p:ph type="dt" sz="half" idx="10"/>
          </p:nvPr>
        </p:nvSpPr>
        <p:spPr/>
        <p:txBody>
          <a:bodyPr/>
          <a:lstStyle/>
          <a:p>
            <a:fld id="{0F0253CE-F80B-46B3-9684-727298C83AFC}" type="datetimeFigureOut">
              <a:rPr lang="en-GB" smtClean="0"/>
              <a:t>20/02/2020</a:t>
            </a:fld>
            <a:endParaRPr lang="en-GB"/>
          </a:p>
        </p:txBody>
      </p:sp>
      <p:sp>
        <p:nvSpPr>
          <p:cNvPr id="6" name="Footer Placeholder 5">
            <a:extLst>
              <a:ext uri="{FF2B5EF4-FFF2-40B4-BE49-F238E27FC236}">
                <a16:creationId xmlns:a16="http://schemas.microsoft.com/office/drawing/2014/main" id="{E600A03A-8E37-44F2-BD42-1F3CF1D1AF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E368D1-5AB7-44FA-8A51-4F3761628742}"/>
              </a:ext>
            </a:extLst>
          </p:cNvPr>
          <p:cNvSpPr>
            <a:spLocks noGrp="1"/>
          </p:cNvSpPr>
          <p:nvPr>
            <p:ph type="sldNum" sz="quarter" idx="12"/>
          </p:nvPr>
        </p:nvSpPr>
        <p:spPr/>
        <p:txBody>
          <a:bodyPr/>
          <a:lstStyle/>
          <a:p>
            <a:fld id="{099053E1-2A33-4F8C-8464-8C17E04E4091}" type="slidenum">
              <a:rPr lang="en-GB" smtClean="0"/>
              <a:t>‹#›</a:t>
            </a:fld>
            <a:endParaRPr lang="en-GB"/>
          </a:p>
        </p:txBody>
      </p:sp>
    </p:spTree>
    <p:extLst>
      <p:ext uri="{BB962C8B-B14F-4D97-AF65-F5344CB8AC3E}">
        <p14:creationId xmlns:p14="http://schemas.microsoft.com/office/powerpoint/2010/main" val="3274160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D6FEC6-6D15-4B8D-872B-5ECBE5CB8C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82CD6A-8F48-43B1-8EE8-978958F462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2E4DD9-0B96-42E3-AC68-A842487717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253CE-F80B-46B3-9684-727298C83AFC}" type="datetimeFigureOut">
              <a:rPr lang="en-GB" smtClean="0"/>
              <a:t>20/02/2020</a:t>
            </a:fld>
            <a:endParaRPr lang="en-GB"/>
          </a:p>
        </p:txBody>
      </p:sp>
      <p:sp>
        <p:nvSpPr>
          <p:cNvPr id="5" name="Footer Placeholder 4">
            <a:extLst>
              <a:ext uri="{FF2B5EF4-FFF2-40B4-BE49-F238E27FC236}">
                <a16:creationId xmlns:a16="http://schemas.microsoft.com/office/drawing/2014/main" id="{70BC2096-CA56-40F2-82F0-14C0817955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40E9A6-85B4-4246-B1F1-50D05B3A42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053E1-2A33-4F8C-8464-8C17E04E4091}" type="slidenum">
              <a:rPr lang="en-GB" smtClean="0"/>
              <a:t>‹#›</a:t>
            </a:fld>
            <a:endParaRPr lang="en-GB"/>
          </a:p>
        </p:txBody>
      </p:sp>
    </p:spTree>
    <p:extLst>
      <p:ext uri="{BB962C8B-B14F-4D97-AF65-F5344CB8AC3E}">
        <p14:creationId xmlns:p14="http://schemas.microsoft.com/office/powerpoint/2010/main" val="1778200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bbc.co.uk/programmes/p04s9v03"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s://www.bbc.co.uk/iplayer/episode/p05h5vn4/overshadowed-series-1-episode-1"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jpg"/></Relationships>
</file>

<file path=ppt/slides/_rels/slide11.xml.rels><?xml version="1.0" encoding="UTF-8" standalone="yes"?>
<Relationships xmlns="http://schemas.openxmlformats.org/package/2006/relationships"><Relationship Id="rId3" Type="http://schemas.openxmlformats.org/officeDocument/2006/relationships/hyperlink" Target="https://www.bbc.co.uk/iplayer/episode/p05h5vn4/overshadowed-series-1-episode-1"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3" Type="http://schemas.openxmlformats.org/officeDocument/2006/relationships/hyperlink" Target="https://www.bbc.co.uk/iplayer/episode/p05h5vn4/overshadowed-series-1-episode-1"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bc.co.uk/programmes/p04s9v03"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bbc.co.uk/programmes/p04s9v03"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www.bbc.co.uk/programmes/p04s9v0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www.bbc.co.uk/programmes/p04s9v03"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www.bbc.co.uk/programmes/p04s9v03"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bbc.co.uk/iplayer/episode/p05h5vn4/overshadowed-series-1-episode-1"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D755701-F864-4565-A302-06120C158053}"/>
              </a:ext>
            </a:extLst>
          </p:cNvPr>
          <p:cNvPicPr>
            <a:picLocks noChangeAspect="1"/>
          </p:cNvPicPr>
          <p:nvPr/>
        </p:nvPicPr>
        <p:blipFill rotWithShape="1">
          <a:blip r:embed="rId3">
            <a:extLst>
              <a:ext uri="{28A0092B-C50C-407E-A947-70E740481C1C}">
                <a14:useLocalDpi xmlns:a14="http://schemas.microsoft.com/office/drawing/2010/main" val="0"/>
              </a:ext>
            </a:extLst>
          </a:blip>
          <a:srcRect t="53205" b="21440"/>
          <a:stretch/>
        </p:blipFill>
        <p:spPr>
          <a:xfrm>
            <a:off x="0" y="1791"/>
            <a:ext cx="12192000" cy="1662992"/>
          </a:xfrm>
          <a:prstGeom prst="rect">
            <a:avLst/>
          </a:prstGeom>
        </p:spPr>
      </p:pic>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6286321" y="3262343"/>
            <a:ext cx="4760817" cy="1538918"/>
          </a:xfrm>
        </p:spPr>
        <p:txBody>
          <a:bodyPr>
            <a:noAutofit/>
          </a:bodyPr>
          <a:lstStyle/>
          <a:p>
            <a:r>
              <a:rPr lang="en-GB" sz="4400" dirty="0">
                <a:latin typeface="Calibri Light" panose="020F0302020204030204" pitchFamily="34" charset="0"/>
                <a:cs typeface="Calibri Light" panose="020F0302020204030204" pitchFamily="34" charset="0"/>
              </a:rPr>
              <a:t>What is an eating disorder?</a:t>
            </a:r>
          </a:p>
        </p:txBody>
      </p:sp>
      <p:sp>
        <p:nvSpPr>
          <p:cNvPr id="4" name="TextBox 3">
            <a:extLst>
              <a:ext uri="{FF2B5EF4-FFF2-40B4-BE49-F238E27FC236}">
                <a16:creationId xmlns:a16="http://schemas.microsoft.com/office/drawing/2014/main" id="{5C1A1C96-8B99-4B41-A87D-315BF376F4EA}"/>
              </a:ext>
            </a:extLst>
          </p:cNvPr>
          <p:cNvSpPr txBox="1"/>
          <p:nvPr/>
        </p:nvSpPr>
        <p:spPr>
          <a:xfrm>
            <a:off x="1862356" y="5346357"/>
            <a:ext cx="1972110" cy="276999"/>
          </a:xfrm>
          <a:prstGeom prst="rect">
            <a:avLst/>
          </a:prstGeom>
          <a:noFill/>
        </p:spPr>
        <p:txBody>
          <a:bodyPr wrap="square" rtlCol="0">
            <a:spAutoFit/>
          </a:bodyPr>
          <a:lstStyle/>
          <a:p>
            <a:pPr algn="ctr"/>
            <a:r>
              <a:rPr lang="en-GB" sz="1200" i="1" dirty="0">
                <a:latin typeface="Calibri Light" panose="020F0302020204030204" pitchFamily="34" charset="0"/>
                <a:cs typeface="Calibri Light" panose="020F0302020204030204" pitchFamily="34" charset="0"/>
              </a:rPr>
              <a:t>Credit: 905513 (pixbay.com)</a:t>
            </a:r>
          </a:p>
        </p:txBody>
      </p:sp>
      <p:sp>
        <p:nvSpPr>
          <p:cNvPr id="5" name="Rectangle 4">
            <a:extLst>
              <a:ext uri="{FF2B5EF4-FFF2-40B4-BE49-F238E27FC236}">
                <a16:creationId xmlns:a16="http://schemas.microsoft.com/office/drawing/2014/main" id="{0779B2AE-A16B-4E15-BB1D-58129463010C}"/>
              </a:ext>
            </a:extLst>
          </p:cNvPr>
          <p:cNvSpPr/>
          <p:nvPr/>
        </p:nvSpPr>
        <p:spPr>
          <a:xfrm>
            <a:off x="841114" y="5939727"/>
            <a:ext cx="4542077" cy="369332"/>
          </a:xfrm>
          <a:prstGeom prst="rect">
            <a:avLst/>
          </a:prstGeom>
        </p:spPr>
        <p:txBody>
          <a:bodyPr wrap="none">
            <a:spAutoFit/>
          </a:bodyPr>
          <a:lstStyle/>
          <a:p>
            <a:r>
              <a:rPr lang="en-GB" dirty="0">
                <a:latin typeface="Calibri Light" panose="020F0302020204030204" pitchFamily="34" charset="0"/>
                <a:cs typeface="Calibri Light" panose="020F0302020204030204" pitchFamily="34" charset="0"/>
                <a:hlinkClick r:id="rId4"/>
              </a:rPr>
              <a:t>https://www.bbc.co.uk/programmes/p04s9v03</a:t>
            </a:r>
            <a:endParaRPr lang="en-GB" dirty="0">
              <a:latin typeface="Calibri Light" panose="020F0302020204030204" pitchFamily="34" charset="0"/>
              <a:cs typeface="Calibri Light" panose="020F0302020204030204" pitchFamily="34" charset="0"/>
            </a:endParaRPr>
          </a:p>
        </p:txBody>
      </p:sp>
      <p:pic>
        <p:nvPicPr>
          <p:cNvPr id="1028" name="Picture 4" descr="Anxiety, Word Cloud, Word, Chronic, Ability, Persistent">
            <a:extLst>
              <a:ext uri="{FF2B5EF4-FFF2-40B4-BE49-F238E27FC236}">
                <a16:creationId xmlns:a16="http://schemas.microsoft.com/office/drawing/2014/main" id="{CAEFCE96-5E19-4C75-A267-18611669A7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3253" y="2115610"/>
            <a:ext cx="4459938" cy="3205580"/>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a:extLst>
              <a:ext uri="{FF2B5EF4-FFF2-40B4-BE49-F238E27FC236}">
                <a16:creationId xmlns:a16="http://schemas.microsoft.com/office/drawing/2014/main" id="{739130FA-E842-4089-9FEC-D0A350640793}"/>
              </a:ext>
            </a:extLst>
          </p:cNvPr>
          <p:cNvSpPr txBox="1">
            <a:spLocks/>
          </p:cNvSpPr>
          <p:nvPr/>
        </p:nvSpPr>
        <p:spPr>
          <a:xfrm>
            <a:off x="1046570" y="130467"/>
            <a:ext cx="10098860" cy="110026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5400" b="1" dirty="0">
                <a:solidFill>
                  <a:schemeClr val="bg1"/>
                </a:solidFill>
                <a:latin typeface="Calibri Light" panose="020F0302020204030204" pitchFamily="34" charset="0"/>
                <a:cs typeface="Calibri Light" panose="020F0302020204030204" pitchFamily="34" charset="0"/>
              </a:rPr>
              <a:t>Eating Disorders Awareness Week</a:t>
            </a:r>
          </a:p>
        </p:txBody>
      </p:sp>
      <p:sp>
        <p:nvSpPr>
          <p:cNvPr id="14" name="Rectangle 13">
            <a:extLst>
              <a:ext uri="{FF2B5EF4-FFF2-40B4-BE49-F238E27FC236}">
                <a16:creationId xmlns:a16="http://schemas.microsoft.com/office/drawing/2014/main" id="{E99EA7B4-0EBF-4DE1-81F4-B4D8AADF9427}"/>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a:extLst>
              <a:ext uri="{FF2B5EF4-FFF2-40B4-BE49-F238E27FC236}">
                <a16:creationId xmlns:a16="http://schemas.microsoft.com/office/drawing/2014/main" id="{67F98064-31FE-4782-AF3E-ECC9F8DBB5D2}"/>
              </a:ext>
            </a:extLst>
          </p:cNvPr>
          <p:cNvPicPr>
            <a:picLocks noChangeAspect="1"/>
          </p:cNvPicPr>
          <p:nvPr/>
        </p:nvPicPr>
        <p:blipFill rotWithShape="1">
          <a:blip r:embed="rId6">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Tree>
    <p:extLst>
      <p:ext uri="{BB962C8B-B14F-4D97-AF65-F5344CB8AC3E}">
        <p14:creationId xmlns:p14="http://schemas.microsoft.com/office/powerpoint/2010/main" val="1781113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6D07F244-A03A-4F1E-9B37-85C208DCE026}"/>
              </a:ext>
            </a:extLst>
          </p:cNvPr>
          <p:cNvSpPr txBox="1"/>
          <p:nvPr/>
        </p:nvSpPr>
        <p:spPr>
          <a:xfrm>
            <a:off x="4427620" y="3549925"/>
            <a:ext cx="7417571" cy="2139047"/>
          </a:xfrm>
          <a:prstGeom prst="rect">
            <a:avLst/>
          </a:prstGeom>
          <a:noFill/>
          <a:ln w="28575">
            <a:solidFill>
              <a:srgbClr val="9011C9"/>
            </a:solidFill>
          </a:ln>
        </p:spPr>
        <p:txBody>
          <a:bodyPr wrap="square" rtlCol="0">
            <a:spAutoFit/>
          </a:bodyPr>
          <a:lstStyle/>
          <a:p>
            <a:r>
              <a:rPr lang="en-GB" sz="1900" b="1" dirty="0">
                <a:solidFill>
                  <a:srgbClr val="9011C9"/>
                </a:solidFill>
                <a:latin typeface="Calibri Light" panose="020F0302020204030204" pitchFamily="34" charset="0"/>
                <a:cs typeface="Calibri Light" panose="020F0302020204030204" pitchFamily="34" charset="0"/>
              </a:rPr>
              <a:t>Task</a:t>
            </a:r>
            <a:r>
              <a:rPr lang="en-GB" sz="1900" dirty="0">
                <a:solidFill>
                  <a:srgbClr val="9011C9"/>
                </a:solidFill>
                <a:latin typeface="Calibri Light" panose="020F0302020204030204" pitchFamily="34" charset="0"/>
                <a:cs typeface="Calibri Light" panose="020F0302020204030204" pitchFamily="34" charset="0"/>
              </a:rPr>
              <a:t>: </a:t>
            </a:r>
            <a:r>
              <a:rPr lang="en-GB" sz="1900" dirty="0">
                <a:latin typeface="Calibri Light" panose="020F0302020204030204" pitchFamily="34" charset="0"/>
                <a:cs typeface="Calibri Light" panose="020F0302020204030204" pitchFamily="34" charset="0"/>
              </a:rPr>
              <a:t>as we watch the next part of the clip, answer the following questions:</a:t>
            </a:r>
          </a:p>
          <a:p>
            <a:endParaRPr lang="en-GB" sz="1900" dirty="0">
              <a:latin typeface="Calibri Light" panose="020F0302020204030204" pitchFamily="34" charset="0"/>
              <a:cs typeface="Calibri Light" panose="020F0302020204030204" pitchFamily="34" charset="0"/>
            </a:endParaRPr>
          </a:p>
          <a:p>
            <a:pPr marL="457200" indent="-457200">
              <a:buFont typeface="+mj-lt"/>
              <a:buAutoNum type="arabicPeriod"/>
            </a:pPr>
            <a:r>
              <a:rPr lang="en-GB" sz="1900" dirty="0">
                <a:latin typeface="Calibri Light" panose="020F0302020204030204" pitchFamily="34" charset="0"/>
                <a:cs typeface="Calibri Light" panose="020F0302020204030204" pitchFamily="34" charset="0"/>
              </a:rPr>
              <a:t>How has Imogen’s </a:t>
            </a:r>
            <a:r>
              <a:rPr lang="en-GB" sz="1900" b="1" dirty="0">
                <a:latin typeface="Calibri Light" panose="020F0302020204030204" pitchFamily="34" charset="0"/>
                <a:cs typeface="Calibri Light" panose="020F0302020204030204" pitchFamily="34" charset="0"/>
              </a:rPr>
              <a:t>attitude changed</a:t>
            </a:r>
            <a:r>
              <a:rPr lang="en-GB" sz="1900" dirty="0">
                <a:latin typeface="Calibri Light" panose="020F0302020204030204" pitchFamily="34" charset="0"/>
                <a:cs typeface="Calibri Light" panose="020F0302020204030204" pitchFamily="34" charset="0"/>
              </a:rPr>
              <a:t>?</a:t>
            </a:r>
            <a:endParaRPr lang="en-GB" sz="1900" b="1" dirty="0">
              <a:latin typeface="Calibri Light" panose="020F0302020204030204" pitchFamily="34" charset="0"/>
              <a:cs typeface="Calibri Light" panose="020F0302020204030204" pitchFamily="34" charset="0"/>
            </a:endParaRPr>
          </a:p>
          <a:p>
            <a:pPr marL="457200" indent="-457200">
              <a:buFont typeface="+mj-lt"/>
              <a:buAutoNum type="arabicPeriod"/>
            </a:pPr>
            <a:r>
              <a:rPr lang="en-GB" sz="1900" dirty="0">
                <a:latin typeface="Calibri Light" panose="020F0302020204030204" pitchFamily="34" charset="0"/>
                <a:cs typeface="Calibri Light" panose="020F0302020204030204" pitchFamily="34" charset="0"/>
              </a:rPr>
              <a:t>Do you think Imogen’s ‘friend’ in the video is being </a:t>
            </a:r>
            <a:r>
              <a:rPr lang="en-GB" sz="1900" b="1" dirty="0">
                <a:latin typeface="Calibri Light" panose="020F0302020204030204" pitchFamily="34" charset="0"/>
                <a:cs typeface="Calibri Light" panose="020F0302020204030204" pitchFamily="34" charset="0"/>
              </a:rPr>
              <a:t>supportive</a:t>
            </a:r>
            <a:r>
              <a:rPr lang="en-GB" sz="1900" dirty="0">
                <a:latin typeface="Calibri Light" panose="020F0302020204030204" pitchFamily="34" charset="0"/>
                <a:cs typeface="Calibri Light" panose="020F0302020204030204" pitchFamily="34" charset="0"/>
              </a:rPr>
              <a:t>? Why? Why not?</a:t>
            </a:r>
          </a:p>
          <a:p>
            <a:pPr marL="457200" indent="-457200">
              <a:buFont typeface="+mj-lt"/>
              <a:buAutoNum type="arabicPeriod"/>
            </a:pPr>
            <a:r>
              <a:rPr lang="en-GB" sz="1900" b="1" dirty="0">
                <a:latin typeface="Calibri Light" panose="020F0302020204030204" pitchFamily="34" charset="0"/>
                <a:cs typeface="Calibri Light" panose="020F0302020204030204" pitchFamily="34" charset="0"/>
              </a:rPr>
              <a:t>What would you say </a:t>
            </a:r>
            <a:r>
              <a:rPr lang="en-GB" sz="1900" dirty="0">
                <a:latin typeface="Calibri Light" panose="020F0302020204030204" pitchFamily="34" charset="0"/>
                <a:cs typeface="Calibri Light" panose="020F0302020204030204" pitchFamily="34" charset="0"/>
              </a:rPr>
              <a:t>to your friend if they felt this way about themselves?</a:t>
            </a:r>
          </a:p>
        </p:txBody>
      </p:sp>
      <p:sp>
        <p:nvSpPr>
          <p:cNvPr id="8" name="Rectangle 7">
            <a:extLst>
              <a:ext uri="{FF2B5EF4-FFF2-40B4-BE49-F238E27FC236}">
                <a16:creationId xmlns:a16="http://schemas.microsoft.com/office/drawing/2014/main" id="{D8CD8E94-B5CB-44C0-8A09-238424C7A8FC}"/>
              </a:ext>
            </a:extLst>
          </p:cNvPr>
          <p:cNvSpPr/>
          <p:nvPr/>
        </p:nvSpPr>
        <p:spPr>
          <a:xfrm>
            <a:off x="4377287" y="2385022"/>
            <a:ext cx="6898106" cy="1015663"/>
          </a:xfrm>
          <a:prstGeom prst="rect">
            <a:avLst/>
          </a:prstGeom>
          <a:ln>
            <a:noFill/>
          </a:ln>
        </p:spPr>
        <p:txBody>
          <a:bodyPr wrap="square">
            <a:spAutoFit/>
          </a:bodyPr>
          <a:lstStyle/>
          <a:p>
            <a:r>
              <a:rPr lang="en-GB" sz="2000" dirty="0">
                <a:latin typeface="Calibri Light" panose="020F0302020204030204" pitchFamily="34" charset="0"/>
                <a:cs typeface="Calibri Light" panose="020F0302020204030204" pitchFamily="34" charset="0"/>
              </a:rPr>
              <a:t>Imogen has started </a:t>
            </a:r>
            <a:r>
              <a:rPr lang="en-GB" sz="2000" b="1" dirty="0">
                <a:latin typeface="Calibri Light" panose="020F0302020204030204" pitchFamily="34" charset="0"/>
                <a:cs typeface="Calibri Light" panose="020F0302020204030204" pitchFamily="34" charset="0"/>
              </a:rPr>
              <a:t>running</a:t>
            </a:r>
            <a:r>
              <a:rPr lang="en-GB" sz="2000" dirty="0">
                <a:latin typeface="Calibri Light" panose="020F0302020204030204" pitchFamily="34" charset="0"/>
                <a:cs typeface="Calibri Light" panose="020F0302020204030204" pitchFamily="34" charset="0"/>
              </a:rPr>
              <a:t> to try and get fit and is being careful about </a:t>
            </a:r>
            <a:r>
              <a:rPr lang="en-GB" sz="2000" b="1" dirty="0">
                <a:latin typeface="Calibri Light" panose="020F0302020204030204" pitchFamily="34" charset="0"/>
                <a:cs typeface="Calibri Light" panose="020F0302020204030204" pitchFamily="34" charset="0"/>
              </a:rPr>
              <a:t>what she eats</a:t>
            </a:r>
            <a:r>
              <a:rPr lang="en-GB" sz="2000" dirty="0">
                <a:latin typeface="Calibri Light" panose="020F0302020204030204" pitchFamily="34" charset="0"/>
                <a:cs typeface="Calibri Light" panose="020F0302020204030204" pitchFamily="34" charset="0"/>
              </a:rPr>
              <a:t>. She and her sister are shopping for outfits for her sister’s birthday.</a:t>
            </a:r>
          </a:p>
        </p:txBody>
      </p:sp>
      <p:sp>
        <p:nvSpPr>
          <p:cNvPr id="2" name="Rectangle 1">
            <a:extLst>
              <a:ext uri="{FF2B5EF4-FFF2-40B4-BE49-F238E27FC236}">
                <a16:creationId xmlns:a16="http://schemas.microsoft.com/office/drawing/2014/main" id="{09DE6F7E-3850-4D7F-AB3F-407DE68F3C73}"/>
              </a:ext>
            </a:extLst>
          </p:cNvPr>
          <p:cNvSpPr/>
          <p:nvPr/>
        </p:nvSpPr>
        <p:spPr>
          <a:xfrm>
            <a:off x="4368898" y="1906452"/>
            <a:ext cx="3063748" cy="400110"/>
          </a:xfrm>
          <a:prstGeom prst="rect">
            <a:avLst/>
          </a:prstGeom>
        </p:spPr>
        <p:txBody>
          <a:bodyPr wrap="square">
            <a:spAutoFit/>
          </a:bodyPr>
          <a:lstStyle/>
          <a:p>
            <a:r>
              <a:rPr lang="en-GB" sz="2000" b="1" dirty="0">
                <a:solidFill>
                  <a:srgbClr val="7030A0"/>
                </a:solidFill>
                <a:latin typeface="Calibri Light" panose="020F0302020204030204" pitchFamily="34" charset="0"/>
                <a:cs typeface="Calibri Light" panose="020F0302020204030204" pitchFamily="34" charset="0"/>
              </a:rPr>
              <a:t>Clip 2 </a:t>
            </a:r>
            <a:r>
              <a:rPr lang="en-GB" sz="2000" dirty="0">
                <a:solidFill>
                  <a:srgbClr val="7030A0"/>
                </a:solidFill>
                <a:latin typeface="Calibri Light" panose="020F0302020204030204" pitchFamily="34" charset="0"/>
                <a:cs typeface="Calibri Light" panose="020F0302020204030204" pitchFamily="34" charset="0"/>
              </a:rPr>
              <a:t>– 6:55-7:57</a:t>
            </a:r>
          </a:p>
        </p:txBody>
      </p:sp>
      <p:sp>
        <p:nvSpPr>
          <p:cNvPr id="9" name="Rectangle 8">
            <a:extLst>
              <a:ext uri="{FF2B5EF4-FFF2-40B4-BE49-F238E27FC236}">
                <a16:creationId xmlns:a16="http://schemas.microsoft.com/office/drawing/2014/main" id="{F21644D5-4A22-425F-AF84-6F20BD8B5691}"/>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AED01C73-A79F-4D81-B40F-48F7FED8B80A}"/>
              </a:ext>
            </a:extLst>
          </p:cNvPr>
          <p:cNvPicPr>
            <a:picLocks noChangeAspect="1"/>
          </p:cNvPicPr>
          <p:nvPr/>
        </p:nvPicPr>
        <p:blipFill rotWithShape="1">
          <a:blip r:embed="rId2">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
        <p:nvSpPr>
          <p:cNvPr id="16" name="Rectangle 15">
            <a:extLst>
              <a:ext uri="{FF2B5EF4-FFF2-40B4-BE49-F238E27FC236}">
                <a16:creationId xmlns:a16="http://schemas.microsoft.com/office/drawing/2014/main" id="{C7CBE619-9BA7-4972-97AF-7CA14C4AFAE4}"/>
              </a:ext>
            </a:extLst>
          </p:cNvPr>
          <p:cNvSpPr/>
          <p:nvPr/>
        </p:nvSpPr>
        <p:spPr>
          <a:xfrm>
            <a:off x="268447" y="4437377"/>
            <a:ext cx="3509479" cy="800219"/>
          </a:xfrm>
          <a:prstGeom prst="rect">
            <a:avLst/>
          </a:prstGeom>
        </p:spPr>
        <p:txBody>
          <a:bodyPr wrap="square">
            <a:spAutoFit/>
          </a:bodyPr>
          <a:lstStyle/>
          <a:p>
            <a:r>
              <a:rPr lang="en-GB" sz="1400" dirty="0">
                <a:solidFill>
                  <a:srgbClr val="FF6600"/>
                </a:solidFill>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https://www.bbc.co.uk/iplayer/episode/p05h5vn4/overshadowed-series-1-episode-1</a:t>
            </a:r>
            <a:endParaRPr lang="en-GB" sz="1400" dirty="0">
              <a:solidFill>
                <a:srgbClr val="FF6600"/>
              </a:solidFill>
              <a:latin typeface="Calibri Light" panose="020F0302020204030204" pitchFamily="34" charset="0"/>
              <a:cs typeface="Calibri Light" panose="020F0302020204030204" pitchFamily="34" charset="0"/>
            </a:endParaRPr>
          </a:p>
          <a:p>
            <a:endParaRPr lang="en-GB" dirty="0">
              <a:latin typeface="Calibri Light" panose="020F0302020204030204" pitchFamily="34" charset="0"/>
              <a:cs typeface="Calibri Light" panose="020F0302020204030204" pitchFamily="34" charset="0"/>
            </a:endParaRPr>
          </a:p>
        </p:txBody>
      </p:sp>
      <p:pic>
        <p:nvPicPr>
          <p:cNvPr id="20" name="Picture 19">
            <a:extLst>
              <a:ext uri="{FF2B5EF4-FFF2-40B4-BE49-F238E27FC236}">
                <a16:creationId xmlns:a16="http://schemas.microsoft.com/office/drawing/2014/main" id="{1CCC4F19-E3B9-474A-A881-CC27C01132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193" y="2021532"/>
            <a:ext cx="3650279" cy="2053282"/>
          </a:xfrm>
          <a:prstGeom prst="rect">
            <a:avLst/>
          </a:prstGeom>
        </p:spPr>
      </p:pic>
      <p:sp>
        <p:nvSpPr>
          <p:cNvPr id="21" name="TextBox 20">
            <a:extLst>
              <a:ext uri="{FF2B5EF4-FFF2-40B4-BE49-F238E27FC236}">
                <a16:creationId xmlns:a16="http://schemas.microsoft.com/office/drawing/2014/main" id="{38263B30-9FE0-477C-B46F-42F620D1316D}"/>
              </a:ext>
            </a:extLst>
          </p:cNvPr>
          <p:cNvSpPr txBox="1"/>
          <p:nvPr/>
        </p:nvSpPr>
        <p:spPr>
          <a:xfrm>
            <a:off x="2089532" y="4037325"/>
            <a:ext cx="1988957" cy="261610"/>
          </a:xfrm>
          <a:prstGeom prst="rect">
            <a:avLst/>
          </a:prstGeom>
          <a:noFill/>
        </p:spPr>
        <p:txBody>
          <a:bodyPr wrap="square" rtlCol="0">
            <a:spAutoFit/>
          </a:bodyPr>
          <a:lstStyle/>
          <a:p>
            <a:pPr algn="r"/>
            <a:r>
              <a:rPr lang="en-GB" sz="1100" i="1" dirty="0">
                <a:latin typeface="Calibri Light" panose="020F0302020204030204" pitchFamily="34" charset="0"/>
                <a:cs typeface="Calibri Light" panose="020F0302020204030204" pitchFamily="34" charset="0"/>
              </a:rPr>
              <a:t>Credit: BBC Three (</a:t>
            </a:r>
            <a:r>
              <a:rPr lang="en-GB" sz="1100" i="1" dirty="0" err="1">
                <a:latin typeface="Calibri Light" panose="020F0302020204030204" pitchFamily="34" charset="0"/>
                <a:cs typeface="Calibri Light" panose="020F0302020204030204" pitchFamily="34" charset="0"/>
              </a:rPr>
              <a:t>OG:image</a:t>
            </a:r>
            <a:r>
              <a:rPr lang="en-GB" sz="1100" i="1" dirty="0">
                <a:latin typeface="Calibri Light" panose="020F0302020204030204" pitchFamily="34" charset="0"/>
                <a:cs typeface="Calibri Light" panose="020F0302020204030204" pitchFamily="34" charset="0"/>
              </a:rPr>
              <a:t>)</a:t>
            </a:r>
          </a:p>
        </p:txBody>
      </p:sp>
      <p:pic>
        <p:nvPicPr>
          <p:cNvPr id="11" name="Picture 10">
            <a:extLst>
              <a:ext uri="{FF2B5EF4-FFF2-40B4-BE49-F238E27FC236}">
                <a16:creationId xmlns:a16="http://schemas.microsoft.com/office/drawing/2014/main" id="{7C986AB9-7930-4BFA-B273-C6DED16FEE02}"/>
              </a:ext>
            </a:extLst>
          </p:cNvPr>
          <p:cNvPicPr>
            <a:picLocks noChangeAspect="1"/>
          </p:cNvPicPr>
          <p:nvPr/>
        </p:nvPicPr>
        <p:blipFill>
          <a:blip r:embed="rId5"/>
          <a:stretch>
            <a:fillRect/>
          </a:stretch>
        </p:blipFill>
        <p:spPr>
          <a:xfrm>
            <a:off x="0" y="0"/>
            <a:ext cx="12192000" cy="1663691"/>
          </a:xfrm>
          <a:prstGeom prst="rect">
            <a:avLst/>
          </a:prstGeom>
        </p:spPr>
      </p:pic>
    </p:spTree>
    <p:extLst>
      <p:ext uri="{BB962C8B-B14F-4D97-AF65-F5344CB8AC3E}">
        <p14:creationId xmlns:p14="http://schemas.microsoft.com/office/powerpoint/2010/main" val="3771611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6D07F244-A03A-4F1E-9B37-85C208DCE026}"/>
              </a:ext>
            </a:extLst>
          </p:cNvPr>
          <p:cNvSpPr txBox="1"/>
          <p:nvPr/>
        </p:nvSpPr>
        <p:spPr>
          <a:xfrm>
            <a:off x="4409184" y="3983757"/>
            <a:ext cx="6899625" cy="1323439"/>
          </a:xfrm>
          <a:prstGeom prst="rect">
            <a:avLst/>
          </a:prstGeom>
          <a:noFill/>
          <a:ln w="28575">
            <a:solidFill>
              <a:srgbClr val="9011C9"/>
            </a:solidFill>
          </a:ln>
        </p:spPr>
        <p:txBody>
          <a:bodyPr wrap="square" rtlCol="0">
            <a:spAutoFit/>
          </a:bodyPr>
          <a:lstStyle/>
          <a:p>
            <a:r>
              <a:rPr lang="en-GB" sz="2000" b="1" dirty="0">
                <a:solidFill>
                  <a:srgbClr val="9011C9"/>
                </a:solidFill>
                <a:latin typeface="Calibri Light" panose="020F0302020204030204" pitchFamily="34" charset="0"/>
                <a:cs typeface="Calibri Light" panose="020F0302020204030204" pitchFamily="34" charset="0"/>
              </a:rPr>
              <a:t>Task</a:t>
            </a:r>
            <a:r>
              <a:rPr lang="en-GB" sz="2000" dirty="0">
                <a:solidFill>
                  <a:srgbClr val="9011C9"/>
                </a:solidFill>
                <a:latin typeface="Calibri Light" panose="020F0302020204030204" pitchFamily="34" charset="0"/>
                <a:cs typeface="Calibri Light" panose="020F0302020204030204" pitchFamily="34" charset="0"/>
              </a:rPr>
              <a:t>: </a:t>
            </a:r>
            <a:r>
              <a:rPr lang="en-GB" sz="2000" dirty="0">
                <a:latin typeface="Calibri Light" panose="020F0302020204030204" pitchFamily="34" charset="0"/>
                <a:cs typeface="Calibri Light" panose="020F0302020204030204" pitchFamily="34" charset="0"/>
              </a:rPr>
              <a:t>as we watch the next clip, answer the following questions:</a:t>
            </a:r>
          </a:p>
          <a:p>
            <a:r>
              <a:rPr lang="en-GB" sz="2000" dirty="0">
                <a:latin typeface="Calibri Light" panose="020F0302020204030204" pitchFamily="34" charset="0"/>
                <a:cs typeface="Calibri Light" panose="020F0302020204030204" pitchFamily="34" charset="0"/>
              </a:rPr>
              <a:t>What do you notice about the way </a:t>
            </a:r>
            <a:r>
              <a:rPr lang="en-GB" sz="2000" b="1" dirty="0">
                <a:latin typeface="Calibri Light" panose="020F0302020204030204" pitchFamily="34" charset="0"/>
                <a:cs typeface="Calibri Light" panose="020F0302020204030204" pitchFamily="34" charset="0"/>
              </a:rPr>
              <a:t>Imogen’s ‘friend’ </a:t>
            </a:r>
            <a:r>
              <a:rPr lang="en-GB" sz="2000" dirty="0">
                <a:latin typeface="Calibri Light" panose="020F0302020204030204" pitchFamily="34" charset="0"/>
                <a:cs typeface="Calibri Light" panose="020F0302020204030204" pitchFamily="34" charset="0"/>
              </a:rPr>
              <a:t>speaks to her? </a:t>
            </a:r>
          </a:p>
          <a:p>
            <a:r>
              <a:rPr lang="en-GB" sz="2000" dirty="0">
                <a:latin typeface="Calibri Light" panose="020F0302020204030204" pitchFamily="34" charset="0"/>
                <a:cs typeface="Calibri Light" panose="020F0302020204030204" pitchFamily="34" charset="0"/>
              </a:rPr>
              <a:t>Would you speak to </a:t>
            </a:r>
            <a:r>
              <a:rPr lang="en-GB" sz="2000" b="1" dirty="0">
                <a:latin typeface="Calibri Light" panose="020F0302020204030204" pitchFamily="34" charset="0"/>
                <a:cs typeface="Calibri Light" panose="020F0302020204030204" pitchFamily="34" charset="0"/>
              </a:rPr>
              <a:t>your friends</a:t>
            </a:r>
            <a:r>
              <a:rPr lang="en-GB" sz="2000" dirty="0">
                <a:latin typeface="Calibri Light" panose="020F0302020204030204" pitchFamily="34" charset="0"/>
                <a:cs typeface="Calibri Light" panose="020F0302020204030204" pitchFamily="34" charset="0"/>
              </a:rPr>
              <a:t> that way? Why?</a:t>
            </a:r>
          </a:p>
        </p:txBody>
      </p:sp>
      <p:sp>
        <p:nvSpPr>
          <p:cNvPr id="2" name="Rectangle 1">
            <a:extLst>
              <a:ext uri="{FF2B5EF4-FFF2-40B4-BE49-F238E27FC236}">
                <a16:creationId xmlns:a16="http://schemas.microsoft.com/office/drawing/2014/main" id="{B8F699B5-FA92-414D-B73D-87A77A2F5C37}"/>
              </a:ext>
            </a:extLst>
          </p:cNvPr>
          <p:cNvSpPr/>
          <p:nvPr/>
        </p:nvSpPr>
        <p:spPr>
          <a:xfrm>
            <a:off x="4325295" y="2416000"/>
            <a:ext cx="6899624" cy="1323439"/>
          </a:xfrm>
          <a:prstGeom prst="rect">
            <a:avLst/>
          </a:prstGeom>
          <a:ln>
            <a:noFill/>
          </a:ln>
        </p:spPr>
        <p:txBody>
          <a:bodyPr wrap="square">
            <a:spAutoFit/>
          </a:bodyPr>
          <a:lstStyle/>
          <a:p>
            <a:r>
              <a:rPr lang="en-GB" sz="2000" dirty="0">
                <a:latin typeface="Calibri Light" panose="020F0302020204030204" pitchFamily="34" charset="0"/>
                <a:cs typeface="Calibri Light" panose="020F0302020204030204" pitchFamily="34" charset="0"/>
              </a:rPr>
              <a:t>At this point, Imogen has gone out for her sister’s birthday. They are at a </a:t>
            </a:r>
            <a:r>
              <a:rPr lang="en-GB" sz="2000" b="1" dirty="0">
                <a:latin typeface="Calibri Light" panose="020F0302020204030204" pitchFamily="34" charset="0"/>
                <a:cs typeface="Calibri Light" panose="020F0302020204030204" pitchFamily="34" charset="0"/>
              </a:rPr>
              <a:t>Chinese restaurant</a:t>
            </a:r>
            <a:r>
              <a:rPr lang="en-GB" sz="2000" dirty="0">
                <a:latin typeface="Calibri Light" panose="020F0302020204030204" pitchFamily="34" charset="0"/>
                <a:cs typeface="Calibri Light" panose="020F0302020204030204" pitchFamily="34" charset="0"/>
              </a:rPr>
              <a:t>, but Imogen says she </a:t>
            </a:r>
            <a:r>
              <a:rPr lang="en-GB" sz="2000" b="1" dirty="0">
                <a:latin typeface="Calibri Light" panose="020F0302020204030204" pitchFamily="34" charset="0"/>
                <a:cs typeface="Calibri Light" panose="020F0302020204030204" pitchFamily="34" charset="0"/>
              </a:rPr>
              <a:t>does not like the food</a:t>
            </a:r>
            <a:r>
              <a:rPr lang="en-GB" sz="2000" dirty="0">
                <a:latin typeface="Calibri Light" panose="020F0302020204030204" pitchFamily="34" charset="0"/>
                <a:cs typeface="Calibri Light" panose="020F0302020204030204" pitchFamily="34" charset="0"/>
              </a:rPr>
              <a:t>. She is now in the toilets recording her video. Her </a:t>
            </a:r>
            <a:r>
              <a:rPr lang="en-GB" sz="2000" b="1" dirty="0">
                <a:latin typeface="Calibri Light" panose="020F0302020204030204" pitchFamily="34" charset="0"/>
                <a:cs typeface="Calibri Light" panose="020F0302020204030204" pitchFamily="34" charset="0"/>
              </a:rPr>
              <a:t>‘friend’ </a:t>
            </a:r>
            <a:r>
              <a:rPr lang="en-GB" sz="2000" dirty="0">
                <a:latin typeface="Calibri Light" panose="020F0302020204030204" pitchFamily="34" charset="0"/>
                <a:cs typeface="Calibri Light" panose="020F0302020204030204" pitchFamily="34" charset="0"/>
              </a:rPr>
              <a:t>has appeared.</a:t>
            </a:r>
          </a:p>
        </p:txBody>
      </p:sp>
      <p:sp>
        <p:nvSpPr>
          <p:cNvPr id="3" name="Rectangle 2">
            <a:extLst>
              <a:ext uri="{FF2B5EF4-FFF2-40B4-BE49-F238E27FC236}">
                <a16:creationId xmlns:a16="http://schemas.microsoft.com/office/drawing/2014/main" id="{57183BAA-FECD-4B43-B4AC-A46ED0EB4D2C}"/>
              </a:ext>
            </a:extLst>
          </p:cNvPr>
          <p:cNvSpPr/>
          <p:nvPr/>
        </p:nvSpPr>
        <p:spPr>
          <a:xfrm>
            <a:off x="4325294" y="1919026"/>
            <a:ext cx="2671123" cy="400110"/>
          </a:xfrm>
          <a:prstGeom prst="rect">
            <a:avLst/>
          </a:prstGeom>
        </p:spPr>
        <p:txBody>
          <a:bodyPr wrap="square">
            <a:spAutoFit/>
          </a:bodyPr>
          <a:lstStyle/>
          <a:p>
            <a:r>
              <a:rPr lang="en-GB" sz="2000" b="1" dirty="0">
                <a:solidFill>
                  <a:srgbClr val="7030A0"/>
                </a:solidFill>
                <a:latin typeface="Calibri Light" panose="020F0302020204030204" pitchFamily="34" charset="0"/>
                <a:cs typeface="Calibri Light" panose="020F0302020204030204" pitchFamily="34" charset="0"/>
              </a:rPr>
              <a:t>Clip 3 </a:t>
            </a:r>
            <a:r>
              <a:rPr lang="en-GB" sz="2000" dirty="0">
                <a:solidFill>
                  <a:srgbClr val="7030A0"/>
                </a:solidFill>
                <a:latin typeface="Calibri Light" panose="020F0302020204030204" pitchFamily="34" charset="0"/>
                <a:cs typeface="Calibri Light" panose="020F0302020204030204" pitchFamily="34" charset="0"/>
              </a:rPr>
              <a:t>– 7:58-8:33</a:t>
            </a:r>
          </a:p>
        </p:txBody>
      </p:sp>
      <p:sp>
        <p:nvSpPr>
          <p:cNvPr id="10" name="Rectangle 9">
            <a:extLst>
              <a:ext uri="{FF2B5EF4-FFF2-40B4-BE49-F238E27FC236}">
                <a16:creationId xmlns:a16="http://schemas.microsoft.com/office/drawing/2014/main" id="{2ECDBF1F-5DDA-48E2-B254-EC75C7BA4F9A}"/>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a:extLst>
              <a:ext uri="{FF2B5EF4-FFF2-40B4-BE49-F238E27FC236}">
                <a16:creationId xmlns:a16="http://schemas.microsoft.com/office/drawing/2014/main" id="{BA374CDC-A177-4F1E-A845-A4C876DA4C84}"/>
              </a:ext>
            </a:extLst>
          </p:cNvPr>
          <p:cNvPicPr>
            <a:picLocks noChangeAspect="1"/>
          </p:cNvPicPr>
          <p:nvPr/>
        </p:nvPicPr>
        <p:blipFill rotWithShape="1">
          <a:blip r:embed="rId2">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
        <p:nvSpPr>
          <p:cNvPr id="15" name="Rectangle 14">
            <a:extLst>
              <a:ext uri="{FF2B5EF4-FFF2-40B4-BE49-F238E27FC236}">
                <a16:creationId xmlns:a16="http://schemas.microsoft.com/office/drawing/2014/main" id="{15FA7F80-822D-40B4-BCD5-AD67489A5348}"/>
              </a:ext>
            </a:extLst>
          </p:cNvPr>
          <p:cNvSpPr/>
          <p:nvPr/>
        </p:nvSpPr>
        <p:spPr>
          <a:xfrm>
            <a:off x="268447" y="4437377"/>
            <a:ext cx="3509479" cy="800219"/>
          </a:xfrm>
          <a:prstGeom prst="rect">
            <a:avLst/>
          </a:prstGeom>
        </p:spPr>
        <p:txBody>
          <a:bodyPr wrap="square">
            <a:spAutoFit/>
          </a:bodyPr>
          <a:lstStyle/>
          <a:p>
            <a:r>
              <a:rPr lang="en-GB" sz="1400" dirty="0">
                <a:solidFill>
                  <a:srgbClr val="FF6600"/>
                </a:solidFill>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https://www.bbc.co.uk/iplayer/episode/p05h5vn4/overshadowed-series-1-episode-1</a:t>
            </a:r>
            <a:endParaRPr lang="en-GB" sz="1400" dirty="0">
              <a:solidFill>
                <a:srgbClr val="FF6600"/>
              </a:solidFill>
              <a:latin typeface="Calibri Light" panose="020F0302020204030204" pitchFamily="34" charset="0"/>
              <a:cs typeface="Calibri Light" panose="020F0302020204030204" pitchFamily="34" charset="0"/>
            </a:endParaRPr>
          </a:p>
          <a:p>
            <a:endParaRPr lang="en-GB" dirty="0">
              <a:latin typeface="Calibri Light" panose="020F0302020204030204" pitchFamily="34" charset="0"/>
              <a:cs typeface="Calibri Light" panose="020F0302020204030204" pitchFamily="34" charset="0"/>
            </a:endParaRPr>
          </a:p>
        </p:txBody>
      </p:sp>
      <p:pic>
        <p:nvPicPr>
          <p:cNvPr id="16" name="Picture 15">
            <a:extLst>
              <a:ext uri="{FF2B5EF4-FFF2-40B4-BE49-F238E27FC236}">
                <a16:creationId xmlns:a16="http://schemas.microsoft.com/office/drawing/2014/main" id="{E198BF8D-9803-4AE1-9E5F-B897ABC680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193" y="2021532"/>
            <a:ext cx="3650279" cy="2053282"/>
          </a:xfrm>
          <a:prstGeom prst="rect">
            <a:avLst/>
          </a:prstGeom>
        </p:spPr>
      </p:pic>
      <p:sp>
        <p:nvSpPr>
          <p:cNvPr id="19" name="TextBox 18">
            <a:extLst>
              <a:ext uri="{FF2B5EF4-FFF2-40B4-BE49-F238E27FC236}">
                <a16:creationId xmlns:a16="http://schemas.microsoft.com/office/drawing/2014/main" id="{D521AE8B-6773-4718-A307-0CC64B032E69}"/>
              </a:ext>
            </a:extLst>
          </p:cNvPr>
          <p:cNvSpPr txBox="1"/>
          <p:nvPr/>
        </p:nvSpPr>
        <p:spPr>
          <a:xfrm>
            <a:off x="2089532" y="4037325"/>
            <a:ext cx="1988957" cy="261610"/>
          </a:xfrm>
          <a:prstGeom prst="rect">
            <a:avLst/>
          </a:prstGeom>
          <a:noFill/>
        </p:spPr>
        <p:txBody>
          <a:bodyPr wrap="square" rtlCol="0">
            <a:spAutoFit/>
          </a:bodyPr>
          <a:lstStyle/>
          <a:p>
            <a:pPr algn="r"/>
            <a:r>
              <a:rPr lang="en-GB" sz="1100" i="1" dirty="0">
                <a:latin typeface="Calibri Light" panose="020F0302020204030204" pitchFamily="34" charset="0"/>
                <a:cs typeface="Calibri Light" panose="020F0302020204030204" pitchFamily="34" charset="0"/>
              </a:rPr>
              <a:t>Credit: BBC Three (</a:t>
            </a:r>
            <a:r>
              <a:rPr lang="en-GB" sz="1100" i="1" dirty="0" err="1">
                <a:latin typeface="Calibri Light" panose="020F0302020204030204" pitchFamily="34" charset="0"/>
                <a:cs typeface="Calibri Light" panose="020F0302020204030204" pitchFamily="34" charset="0"/>
              </a:rPr>
              <a:t>OG:image</a:t>
            </a:r>
            <a:r>
              <a:rPr lang="en-GB" sz="1100" i="1" dirty="0">
                <a:latin typeface="Calibri Light" panose="020F0302020204030204" pitchFamily="34" charset="0"/>
                <a:cs typeface="Calibri Light" panose="020F0302020204030204" pitchFamily="34" charset="0"/>
              </a:rPr>
              <a:t>)</a:t>
            </a:r>
          </a:p>
        </p:txBody>
      </p:sp>
      <p:pic>
        <p:nvPicPr>
          <p:cNvPr id="13" name="Picture 12">
            <a:extLst>
              <a:ext uri="{FF2B5EF4-FFF2-40B4-BE49-F238E27FC236}">
                <a16:creationId xmlns:a16="http://schemas.microsoft.com/office/drawing/2014/main" id="{17F54343-3EBF-4C97-B2BF-19C7CA0B3A0D}"/>
              </a:ext>
            </a:extLst>
          </p:cNvPr>
          <p:cNvPicPr>
            <a:picLocks noChangeAspect="1"/>
          </p:cNvPicPr>
          <p:nvPr/>
        </p:nvPicPr>
        <p:blipFill>
          <a:blip r:embed="rId5"/>
          <a:stretch>
            <a:fillRect/>
          </a:stretch>
        </p:blipFill>
        <p:spPr>
          <a:xfrm>
            <a:off x="0" y="0"/>
            <a:ext cx="12192000" cy="1663691"/>
          </a:xfrm>
          <a:prstGeom prst="rect">
            <a:avLst/>
          </a:prstGeom>
        </p:spPr>
      </p:pic>
    </p:spTree>
    <p:extLst>
      <p:ext uri="{BB962C8B-B14F-4D97-AF65-F5344CB8AC3E}">
        <p14:creationId xmlns:p14="http://schemas.microsoft.com/office/powerpoint/2010/main" val="2653934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6D07F244-A03A-4F1E-9B37-85C208DCE026}"/>
              </a:ext>
            </a:extLst>
          </p:cNvPr>
          <p:cNvSpPr txBox="1"/>
          <p:nvPr/>
        </p:nvSpPr>
        <p:spPr>
          <a:xfrm>
            <a:off x="4723928" y="3874016"/>
            <a:ext cx="6519086" cy="1015663"/>
          </a:xfrm>
          <a:prstGeom prst="rect">
            <a:avLst/>
          </a:prstGeom>
          <a:noFill/>
          <a:ln w="28575">
            <a:solidFill>
              <a:srgbClr val="9011C9"/>
            </a:solidFill>
          </a:ln>
        </p:spPr>
        <p:txBody>
          <a:bodyPr wrap="square" rtlCol="0">
            <a:spAutoFit/>
          </a:bodyPr>
          <a:lstStyle/>
          <a:p>
            <a:r>
              <a:rPr lang="en-GB" sz="2000" b="1" dirty="0">
                <a:solidFill>
                  <a:srgbClr val="7030A0"/>
                </a:solidFill>
                <a:latin typeface="Calibri Light" panose="020F0302020204030204" pitchFamily="34" charset="0"/>
                <a:cs typeface="Calibri Light" panose="020F0302020204030204" pitchFamily="34" charset="0"/>
              </a:rPr>
              <a:t>Task:</a:t>
            </a:r>
            <a:r>
              <a:rPr lang="en-GB" sz="2000" dirty="0">
                <a:solidFill>
                  <a:schemeClr val="tx1">
                    <a:lumMod val="75000"/>
                    <a:lumOff val="25000"/>
                  </a:schemeClr>
                </a:solidFill>
                <a:latin typeface="Calibri Light" panose="020F0302020204030204" pitchFamily="34" charset="0"/>
                <a:cs typeface="Calibri Light" panose="020F0302020204030204" pitchFamily="34" charset="0"/>
              </a:rPr>
              <a:t> </a:t>
            </a:r>
            <a:r>
              <a:rPr lang="en-GB" sz="2000" dirty="0">
                <a:latin typeface="Calibri Light" panose="020F0302020204030204" pitchFamily="34" charset="0"/>
                <a:cs typeface="Calibri Light" panose="020F0302020204030204" pitchFamily="34" charset="0"/>
              </a:rPr>
              <a:t>What </a:t>
            </a:r>
            <a:r>
              <a:rPr lang="en-GB" sz="2000" b="1" dirty="0">
                <a:latin typeface="Calibri Light" panose="020F0302020204030204" pitchFamily="34" charset="0"/>
                <a:cs typeface="Calibri Light" panose="020F0302020204030204" pitchFamily="34" charset="0"/>
              </a:rPr>
              <a:t>adjectives</a:t>
            </a:r>
            <a:r>
              <a:rPr lang="en-GB" sz="2000" dirty="0">
                <a:latin typeface="Calibri Light" panose="020F0302020204030204" pitchFamily="34" charset="0"/>
                <a:cs typeface="Calibri Light" panose="020F0302020204030204" pitchFamily="34" charset="0"/>
              </a:rPr>
              <a:t> and </a:t>
            </a:r>
            <a:r>
              <a:rPr lang="en-GB" sz="2000" b="1" dirty="0">
                <a:latin typeface="Calibri Light" panose="020F0302020204030204" pitchFamily="34" charset="0"/>
                <a:cs typeface="Calibri Light" panose="020F0302020204030204" pitchFamily="34" charset="0"/>
              </a:rPr>
              <a:t>phrases</a:t>
            </a:r>
            <a:r>
              <a:rPr lang="en-GB" sz="2000" dirty="0">
                <a:latin typeface="Calibri Light" panose="020F0302020204030204" pitchFamily="34" charset="0"/>
                <a:cs typeface="Calibri Light" panose="020F0302020204030204" pitchFamily="34" charset="0"/>
              </a:rPr>
              <a:t> would you use to </a:t>
            </a:r>
            <a:r>
              <a:rPr lang="en-GB" sz="2000" b="1" dirty="0">
                <a:latin typeface="Calibri Light" panose="020F0302020204030204" pitchFamily="34" charset="0"/>
                <a:cs typeface="Calibri Light" panose="020F0302020204030204" pitchFamily="34" charset="0"/>
              </a:rPr>
              <a:t>describe Imogen </a:t>
            </a:r>
            <a:r>
              <a:rPr lang="en-GB" sz="2000" dirty="0">
                <a:latin typeface="Calibri Light" panose="020F0302020204030204" pitchFamily="34" charset="0"/>
                <a:cs typeface="Calibri Light" panose="020F0302020204030204" pitchFamily="34" charset="0"/>
              </a:rPr>
              <a:t>now?</a:t>
            </a:r>
          </a:p>
          <a:p>
            <a:r>
              <a:rPr lang="en-GB" sz="2000" dirty="0">
                <a:latin typeface="Calibri Light" panose="020F0302020204030204" pitchFamily="34" charset="0"/>
                <a:cs typeface="Calibri Light" panose="020F0302020204030204" pitchFamily="34" charset="0"/>
              </a:rPr>
              <a:t>What do you think Imogen’s </a:t>
            </a:r>
            <a:r>
              <a:rPr lang="en-GB" sz="2000" b="1" dirty="0">
                <a:latin typeface="Calibri Light" panose="020F0302020204030204" pitchFamily="34" charset="0"/>
                <a:cs typeface="Calibri Light" panose="020F0302020204030204" pitchFamily="34" charset="0"/>
              </a:rPr>
              <a:t>‘friend’ represents</a:t>
            </a:r>
            <a:r>
              <a:rPr lang="en-GB" sz="2000" dirty="0">
                <a:latin typeface="Calibri Light" panose="020F0302020204030204" pitchFamily="34" charset="0"/>
                <a:cs typeface="Calibri Light" panose="020F0302020204030204" pitchFamily="34" charset="0"/>
              </a:rPr>
              <a:t>?</a:t>
            </a:r>
          </a:p>
        </p:txBody>
      </p:sp>
      <p:sp>
        <p:nvSpPr>
          <p:cNvPr id="2" name="Rectangle 1">
            <a:extLst>
              <a:ext uri="{FF2B5EF4-FFF2-40B4-BE49-F238E27FC236}">
                <a16:creationId xmlns:a16="http://schemas.microsoft.com/office/drawing/2014/main" id="{D6386AFC-66FA-47C7-B59F-25B864742D79}"/>
              </a:ext>
            </a:extLst>
          </p:cNvPr>
          <p:cNvSpPr/>
          <p:nvPr/>
        </p:nvSpPr>
        <p:spPr>
          <a:xfrm>
            <a:off x="4598093" y="1916795"/>
            <a:ext cx="2151551" cy="400110"/>
          </a:xfrm>
          <a:prstGeom prst="rect">
            <a:avLst/>
          </a:prstGeom>
        </p:spPr>
        <p:txBody>
          <a:bodyPr wrap="none">
            <a:spAutoFit/>
          </a:bodyPr>
          <a:lstStyle/>
          <a:p>
            <a:r>
              <a:rPr lang="en-GB" sz="2000" b="1" dirty="0">
                <a:solidFill>
                  <a:srgbClr val="7030A0"/>
                </a:solidFill>
                <a:latin typeface="Calibri Light" panose="020F0302020204030204" pitchFamily="34" charset="0"/>
                <a:cs typeface="Calibri Light" panose="020F0302020204030204" pitchFamily="34" charset="0"/>
              </a:rPr>
              <a:t>Clip 4 </a:t>
            </a:r>
            <a:r>
              <a:rPr lang="en-GB" sz="2000" dirty="0">
                <a:solidFill>
                  <a:srgbClr val="7030A0"/>
                </a:solidFill>
                <a:latin typeface="Calibri Light" panose="020F0302020204030204" pitchFamily="34" charset="0"/>
                <a:cs typeface="Calibri Light" panose="020F0302020204030204" pitchFamily="34" charset="0"/>
              </a:rPr>
              <a:t>– 8:35-11:50 </a:t>
            </a:r>
          </a:p>
        </p:txBody>
      </p:sp>
      <p:sp>
        <p:nvSpPr>
          <p:cNvPr id="3" name="Rectangle 2">
            <a:extLst>
              <a:ext uri="{FF2B5EF4-FFF2-40B4-BE49-F238E27FC236}">
                <a16:creationId xmlns:a16="http://schemas.microsoft.com/office/drawing/2014/main" id="{0BC9216C-41E1-4FE9-BE7A-E74E70BC13D1}"/>
              </a:ext>
            </a:extLst>
          </p:cNvPr>
          <p:cNvSpPr/>
          <p:nvPr/>
        </p:nvSpPr>
        <p:spPr>
          <a:xfrm>
            <a:off x="4631649" y="2390149"/>
            <a:ext cx="6519086" cy="1323439"/>
          </a:xfrm>
          <a:prstGeom prst="rect">
            <a:avLst/>
          </a:prstGeom>
          <a:ln>
            <a:noFill/>
          </a:ln>
        </p:spPr>
        <p:txBody>
          <a:bodyPr wrap="square">
            <a:spAutoFit/>
          </a:bodyPr>
          <a:lstStyle/>
          <a:p>
            <a:r>
              <a:rPr lang="en-GB" sz="2000" dirty="0">
                <a:latin typeface="Calibri Light" panose="020F0302020204030204" pitchFamily="34" charset="0"/>
                <a:cs typeface="Calibri Light" panose="020F0302020204030204" pitchFamily="34" charset="0"/>
              </a:rPr>
              <a:t>By this point, Imogen has become</a:t>
            </a:r>
            <a:r>
              <a:rPr lang="en-GB" sz="2000" b="1" dirty="0">
                <a:latin typeface="Calibri Light" panose="020F0302020204030204" pitchFamily="34" charset="0"/>
                <a:cs typeface="Calibri Light" panose="020F0302020204030204" pitchFamily="34" charset="0"/>
              </a:rPr>
              <a:t> isolated </a:t>
            </a:r>
            <a:r>
              <a:rPr lang="en-GB" sz="2000" dirty="0">
                <a:latin typeface="Calibri Light" panose="020F0302020204030204" pitchFamily="34" charset="0"/>
                <a:cs typeface="Calibri Light" panose="020F0302020204030204" pitchFamily="34" charset="0"/>
              </a:rPr>
              <a:t>from her friends and family because her illness has taken over her. Although she was very reluctant, she is now at a </a:t>
            </a:r>
            <a:r>
              <a:rPr lang="en-GB" sz="2000" b="1" dirty="0">
                <a:latin typeface="Calibri Light" panose="020F0302020204030204" pitchFamily="34" charset="0"/>
                <a:cs typeface="Calibri Light" panose="020F0302020204030204" pitchFamily="34" charset="0"/>
              </a:rPr>
              <a:t>clinic</a:t>
            </a:r>
            <a:r>
              <a:rPr lang="en-GB" sz="2000" dirty="0">
                <a:latin typeface="Calibri Light" panose="020F0302020204030204" pitchFamily="34" charset="0"/>
                <a:cs typeface="Calibri Light" panose="020F0302020204030204" pitchFamily="34" charset="0"/>
              </a:rPr>
              <a:t> getting the help she needs.</a:t>
            </a:r>
          </a:p>
        </p:txBody>
      </p:sp>
      <p:sp>
        <p:nvSpPr>
          <p:cNvPr id="10" name="Rectangle 9">
            <a:extLst>
              <a:ext uri="{FF2B5EF4-FFF2-40B4-BE49-F238E27FC236}">
                <a16:creationId xmlns:a16="http://schemas.microsoft.com/office/drawing/2014/main" id="{0EE2ECCF-C287-4B95-8B11-998D0390D252}"/>
              </a:ext>
            </a:extLst>
          </p:cNvPr>
          <p:cNvSpPr/>
          <p:nvPr/>
        </p:nvSpPr>
        <p:spPr>
          <a:xfrm>
            <a:off x="986141" y="5441450"/>
            <a:ext cx="9540564" cy="830997"/>
          </a:xfrm>
          <a:prstGeom prst="rect">
            <a:avLst/>
          </a:prstGeom>
          <a:ln>
            <a:noFill/>
          </a:ln>
        </p:spPr>
        <p:txBody>
          <a:bodyPr wrap="square">
            <a:spAutoFit/>
          </a:bodyPr>
          <a:lstStyle/>
          <a:p>
            <a:pPr algn="ctr"/>
            <a:r>
              <a:rPr lang="en-GB" sz="2400" dirty="0">
                <a:latin typeface="Calibri Light" panose="020F0302020204030204" pitchFamily="34" charset="0"/>
                <a:cs typeface="Calibri Light" panose="020F0302020204030204" pitchFamily="34" charset="0"/>
              </a:rPr>
              <a:t>Imogen has a </a:t>
            </a:r>
            <a:r>
              <a:rPr lang="en-GB" sz="2400" b="1" dirty="0">
                <a:latin typeface="Calibri Light" panose="020F0302020204030204" pitchFamily="34" charset="0"/>
                <a:cs typeface="Calibri Light" panose="020F0302020204030204" pitchFamily="34" charset="0"/>
              </a:rPr>
              <a:t>long battle </a:t>
            </a:r>
            <a:r>
              <a:rPr lang="en-GB" sz="2400" dirty="0">
                <a:latin typeface="Calibri Light" panose="020F0302020204030204" pitchFamily="34" charset="0"/>
                <a:cs typeface="Calibri Light" panose="020F0302020204030204" pitchFamily="34" charset="0"/>
              </a:rPr>
              <a:t>ahead of her, but she has accepted the </a:t>
            </a:r>
            <a:r>
              <a:rPr lang="en-GB" sz="2400" b="1" dirty="0">
                <a:latin typeface="Calibri Light" panose="020F0302020204030204" pitchFamily="34" charset="0"/>
                <a:cs typeface="Calibri Light" panose="020F0302020204030204" pitchFamily="34" charset="0"/>
              </a:rPr>
              <a:t>help she needs</a:t>
            </a:r>
            <a:r>
              <a:rPr lang="en-GB" sz="2400" dirty="0">
                <a:latin typeface="Calibri Light" panose="020F0302020204030204" pitchFamily="34" charset="0"/>
                <a:cs typeface="Calibri Light" panose="020F0302020204030204" pitchFamily="34" charset="0"/>
              </a:rPr>
              <a:t>, and like Eva O’Connor, the writer of this programme, </a:t>
            </a:r>
            <a:r>
              <a:rPr lang="en-GB" sz="2400" b="1" dirty="0">
                <a:latin typeface="Calibri Light" panose="020F0302020204030204" pitchFamily="34" charset="0"/>
                <a:cs typeface="Calibri Light" panose="020F0302020204030204" pitchFamily="34" charset="0"/>
              </a:rPr>
              <a:t>she will recover</a:t>
            </a:r>
            <a:r>
              <a:rPr lang="en-GB" sz="2400" dirty="0">
                <a:latin typeface="Calibri Light" panose="020F0302020204030204" pitchFamily="34" charset="0"/>
                <a:cs typeface="Calibri Light" panose="020F0302020204030204" pitchFamily="34" charset="0"/>
              </a:rPr>
              <a:t>.</a:t>
            </a:r>
          </a:p>
        </p:txBody>
      </p:sp>
      <p:sp>
        <p:nvSpPr>
          <p:cNvPr id="11" name="Rectangle 10">
            <a:extLst>
              <a:ext uri="{FF2B5EF4-FFF2-40B4-BE49-F238E27FC236}">
                <a16:creationId xmlns:a16="http://schemas.microsoft.com/office/drawing/2014/main" id="{7E895BE4-39BB-4B0D-9C60-BF185780770C}"/>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536CE623-8460-465C-B605-871DEC443A4C}"/>
              </a:ext>
            </a:extLst>
          </p:cNvPr>
          <p:cNvPicPr>
            <a:picLocks noChangeAspect="1"/>
          </p:cNvPicPr>
          <p:nvPr/>
        </p:nvPicPr>
        <p:blipFill rotWithShape="1">
          <a:blip r:embed="rId2">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
        <p:nvSpPr>
          <p:cNvPr id="16" name="Rectangle 15">
            <a:extLst>
              <a:ext uri="{FF2B5EF4-FFF2-40B4-BE49-F238E27FC236}">
                <a16:creationId xmlns:a16="http://schemas.microsoft.com/office/drawing/2014/main" id="{C4A5A452-548B-48F1-BCB7-EC1BC68EA59D}"/>
              </a:ext>
            </a:extLst>
          </p:cNvPr>
          <p:cNvSpPr/>
          <p:nvPr/>
        </p:nvSpPr>
        <p:spPr>
          <a:xfrm>
            <a:off x="268447" y="4437377"/>
            <a:ext cx="3509479" cy="800219"/>
          </a:xfrm>
          <a:prstGeom prst="rect">
            <a:avLst/>
          </a:prstGeom>
        </p:spPr>
        <p:txBody>
          <a:bodyPr wrap="square">
            <a:spAutoFit/>
          </a:bodyPr>
          <a:lstStyle/>
          <a:p>
            <a:r>
              <a:rPr lang="en-GB" sz="1400" dirty="0">
                <a:solidFill>
                  <a:srgbClr val="FF6600"/>
                </a:solidFill>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https://www.bbc.co.uk/iplayer/episode/p05h5vn4/overshadowed-series-1-episode-1</a:t>
            </a:r>
            <a:endParaRPr lang="en-GB" sz="1400" dirty="0">
              <a:solidFill>
                <a:srgbClr val="FF6600"/>
              </a:solidFill>
              <a:latin typeface="Calibri Light" panose="020F0302020204030204" pitchFamily="34" charset="0"/>
              <a:cs typeface="Calibri Light" panose="020F0302020204030204" pitchFamily="34" charset="0"/>
            </a:endParaRPr>
          </a:p>
          <a:p>
            <a:endParaRPr lang="en-GB" dirty="0">
              <a:latin typeface="Calibri Light" panose="020F0302020204030204" pitchFamily="34" charset="0"/>
              <a:cs typeface="Calibri Light" panose="020F0302020204030204" pitchFamily="34" charset="0"/>
            </a:endParaRPr>
          </a:p>
        </p:txBody>
      </p:sp>
      <p:pic>
        <p:nvPicPr>
          <p:cNvPr id="19" name="Picture 18">
            <a:extLst>
              <a:ext uri="{FF2B5EF4-FFF2-40B4-BE49-F238E27FC236}">
                <a16:creationId xmlns:a16="http://schemas.microsoft.com/office/drawing/2014/main" id="{CE0DB63D-ECEA-4BA3-823C-9C728782DF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193" y="2021532"/>
            <a:ext cx="3650279" cy="2053282"/>
          </a:xfrm>
          <a:prstGeom prst="rect">
            <a:avLst/>
          </a:prstGeom>
        </p:spPr>
      </p:pic>
      <p:sp>
        <p:nvSpPr>
          <p:cNvPr id="20" name="TextBox 19">
            <a:extLst>
              <a:ext uri="{FF2B5EF4-FFF2-40B4-BE49-F238E27FC236}">
                <a16:creationId xmlns:a16="http://schemas.microsoft.com/office/drawing/2014/main" id="{5C907308-B346-4283-8783-57083450A056}"/>
              </a:ext>
            </a:extLst>
          </p:cNvPr>
          <p:cNvSpPr txBox="1"/>
          <p:nvPr/>
        </p:nvSpPr>
        <p:spPr>
          <a:xfrm>
            <a:off x="2089532" y="4037325"/>
            <a:ext cx="1988957" cy="261610"/>
          </a:xfrm>
          <a:prstGeom prst="rect">
            <a:avLst/>
          </a:prstGeom>
          <a:noFill/>
        </p:spPr>
        <p:txBody>
          <a:bodyPr wrap="square" rtlCol="0">
            <a:spAutoFit/>
          </a:bodyPr>
          <a:lstStyle/>
          <a:p>
            <a:pPr algn="r"/>
            <a:r>
              <a:rPr lang="en-GB" sz="1100" i="1" dirty="0">
                <a:latin typeface="Calibri Light" panose="020F0302020204030204" pitchFamily="34" charset="0"/>
                <a:cs typeface="Calibri Light" panose="020F0302020204030204" pitchFamily="34" charset="0"/>
              </a:rPr>
              <a:t>Credit: BBC Three (</a:t>
            </a:r>
            <a:r>
              <a:rPr lang="en-GB" sz="1100" i="1" dirty="0" err="1">
                <a:latin typeface="Calibri Light" panose="020F0302020204030204" pitchFamily="34" charset="0"/>
                <a:cs typeface="Calibri Light" panose="020F0302020204030204" pitchFamily="34" charset="0"/>
              </a:rPr>
              <a:t>OG:image</a:t>
            </a:r>
            <a:r>
              <a:rPr lang="en-GB" sz="1100" i="1" dirty="0">
                <a:latin typeface="Calibri Light" panose="020F0302020204030204" pitchFamily="34" charset="0"/>
                <a:cs typeface="Calibri Light" panose="020F0302020204030204" pitchFamily="34" charset="0"/>
              </a:rPr>
              <a:t>)</a:t>
            </a:r>
          </a:p>
        </p:txBody>
      </p:sp>
      <p:pic>
        <p:nvPicPr>
          <p:cNvPr id="14" name="Picture 13">
            <a:extLst>
              <a:ext uri="{FF2B5EF4-FFF2-40B4-BE49-F238E27FC236}">
                <a16:creationId xmlns:a16="http://schemas.microsoft.com/office/drawing/2014/main" id="{A781EB66-F167-4DAA-9FE5-31D694BA3610}"/>
              </a:ext>
            </a:extLst>
          </p:cNvPr>
          <p:cNvPicPr>
            <a:picLocks noChangeAspect="1"/>
          </p:cNvPicPr>
          <p:nvPr/>
        </p:nvPicPr>
        <p:blipFill>
          <a:blip r:embed="rId5"/>
          <a:stretch>
            <a:fillRect/>
          </a:stretch>
        </p:blipFill>
        <p:spPr>
          <a:xfrm>
            <a:off x="0" y="0"/>
            <a:ext cx="12192000" cy="1663691"/>
          </a:xfrm>
          <a:prstGeom prst="rect">
            <a:avLst/>
          </a:prstGeom>
        </p:spPr>
      </p:pic>
    </p:spTree>
    <p:extLst>
      <p:ext uri="{BB962C8B-B14F-4D97-AF65-F5344CB8AC3E}">
        <p14:creationId xmlns:p14="http://schemas.microsoft.com/office/powerpoint/2010/main" val="274154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761A23-5AE7-450E-A2D2-14D53D11FB81}"/>
              </a:ext>
            </a:extLst>
          </p:cNvPr>
          <p:cNvSpPr txBox="1"/>
          <p:nvPr/>
        </p:nvSpPr>
        <p:spPr>
          <a:xfrm>
            <a:off x="5534527" y="2275231"/>
            <a:ext cx="6209799" cy="1323439"/>
          </a:xfrm>
          <a:prstGeom prst="rect">
            <a:avLst/>
          </a:prstGeom>
          <a:noFill/>
          <a:ln w="28575">
            <a:solidFill>
              <a:srgbClr val="9011C9"/>
            </a:solidFill>
          </a:ln>
        </p:spPr>
        <p:txBody>
          <a:bodyPr wrap="square" rtlCol="0">
            <a:spAutoFit/>
          </a:bodyPr>
          <a:lstStyle/>
          <a:p>
            <a:pPr algn="ctr"/>
            <a:r>
              <a:rPr lang="en-GB" sz="2000" b="1" dirty="0">
                <a:solidFill>
                  <a:srgbClr val="9011C9"/>
                </a:solidFill>
                <a:latin typeface="Calibri Light" panose="020F0302020204030204" pitchFamily="34" charset="0"/>
                <a:cs typeface="Calibri Light" panose="020F0302020204030204" pitchFamily="34" charset="0"/>
              </a:rPr>
              <a:t>Class discussion:</a:t>
            </a:r>
          </a:p>
          <a:p>
            <a:pPr algn="ctr"/>
            <a:r>
              <a:rPr lang="en-GB" sz="2000" dirty="0">
                <a:latin typeface="Calibri Light" panose="020F0302020204030204" pitchFamily="34" charset="0"/>
                <a:cs typeface="Calibri Light" panose="020F0302020204030204" pitchFamily="34" charset="0"/>
              </a:rPr>
              <a:t>‘Sometimes we are </a:t>
            </a:r>
            <a:r>
              <a:rPr lang="en-GB" sz="2000" b="1" dirty="0">
                <a:latin typeface="Calibri Light" panose="020F0302020204030204" pitchFamily="34" charset="0"/>
                <a:cs typeface="Calibri Light" panose="020F0302020204030204" pitchFamily="34" charset="0"/>
              </a:rPr>
              <a:t>horrible to ourselves </a:t>
            </a:r>
            <a:r>
              <a:rPr lang="en-GB" sz="2000" dirty="0">
                <a:latin typeface="Calibri Light" panose="020F0302020204030204" pitchFamily="34" charset="0"/>
                <a:cs typeface="Calibri Light" panose="020F0302020204030204" pitchFamily="34" charset="0"/>
              </a:rPr>
              <a:t>– we </a:t>
            </a:r>
            <a:r>
              <a:rPr lang="en-GB" sz="2000" b="1" dirty="0">
                <a:latin typeface="Calibri Light" panose="020F0302020204030204" pitchFamily="34" charset="0"/>
                <a:cs typeface="Calibri Light" panose="020F0302020204030204" pitchFamily="34" charset="0"/>
              </a:rPr>
              <a:t>treat ourselves </a:t>
            </a:r>
            <a:r>
              <a:rPr lang="en-GB" sz="2000" dirty="0">
                <a:latin typeface="Calibri Light" panose="020F0302020204030204" pitchFamily="34" charset="0"/>
                <a:cs typeface="Calibri Light" panose="020F0302020204030204" pitchFamily="34" charset="0"/>
              </a:rPr>
              <a:t>in a way that we would </a:t>
            </a:r>
            <a:r>
              <a:rPr lang="en-GB" sz="2000" b="1" dirty="0">
                <a:latin typeface="Calibri Light" panose="020F0302020204030204" pitchFamily="34" charset="0"/>
                <a:cs typeface="Calibri Light" panose="020F0302020204030204" pitchFamily="34" charset="0"/>
              </a:rPr>
              <a:t>never treat our friends</a:t>
            </a:r>
            <a:r>
              <a:rPr lang="en-GB" sz="2000" dirty="0">
                <a:latin typeface="Calibri Light" panose="020F0302020204030204" pitchFamily="34" charset="0"/>
                <a:cs typeface="Calibri Light" panose="020F0302020204030204" pitchFamily="34" charset="0"/>
              </a:rPr>
              <a:t> or the </a:t>
            </a:r>
            <a:r>
              <a:rPr lang="en-GB" sz="2000" b="1" dirty="0">
                <a:latin typeface="Calibri Light" panose="020F0302020204030204" pitchFamily="34" charset="0"/>
                <a:cs typeface="Calibri Light" panose="020F0302020204030204" pitchFamily="34" charset="0"/>
              </a:rPr>
              <a:t>people we love</a:t>
            </a:r>
            <a:r>
              <a:rPr lang="en-GB" sz="2000" dirty="0">
                <a:latin typeface="Calibri Light" panose="020F0302020204030204" pitchFamily="34" charset="0"/>
                <a:cs typeface="Calibri Light" panose="020F0302020204030204" pitchFamily="34" charset="0"/>
              </a:rPr>
              <a:t>’. </a:t>
            </a:r>
          </a:p>
        </p:txBody>
      </p:sp>
      <p:sp>
        <p:nvSpPr>
          <p:cNvPr id="4" name="Rectangle 3">
            <a:extLst>
              <a:ext uri="{FF2B5EF4-FFF2-40B4-BE49-F238E27FC236}">
                <a16:creationId xmlns:a16="http://schemas.microsoft.com/office/drawing/2014/main" id="{DD9D69A4-0ED8-4B86-84D1-C56C2D8DABDA}"/>
              </a:ext>
            </a:extLst>
          </p:cNvPr>
          <p:cNvSpPr/>
          <p:nvPr/>
        </p:nvSpPr>
        <p:spPr>
          <a:xfrm>
            <a:off x="5534527" y="3921049"/>
            <a:ext cx="6209798" cy="1631216"/>
          </a:xfrm>
          <a:prstGeom prst="rect">
            <a:avLst/>
          </a:prstGeom>
        </p:spPr>
        <p:txBody>
          <a:bodyPr wrap="square">
            <a:spAutoFit/>
          </a:bodyPr>
          <a:lstStyle/>
          <a:p>
            <a:r>
              <a:rPr lang="en-GB" sz="2000" dirty="0">
                <a:latin typeface="Calibri Light" panose="020F0302020204030204" pitchFamily="34" charset="0"/>
                <a:cs typeface="Calibri Light" panose="020F0302020204030204" pitchFamily="34" charset="0"/>
              </a:rPr>
              <a:t>What are </a:t>
            </a:r>
            <a:r>
              <a:rPr lang="en-GB" sz="2000" b="1" dirty="0">
                <a:latin typeface="Calibri Light" panose="020F0302020204030204" pitchFamily="34" charset="0"/>
                <a:cs typeface="Calibri Light" panose="020F0302020204030204" pitchFamily="34" charset="0"/>
              </a:rPr>
              <a:t>your views</a:t>
            </a:r>
            <a:r>
              <a:rPr lang="en-GB" sz="2000" dirty="0">
                <a:latin typeface="Calibri Light" panose="020F0302020204030204" pitchFamily="34" charset="0"/>
                <a:cs typeface="Calibri Light" panose="020F0302020204030204" pitchFamily="34" charset="0"/>
              </a:rPr>
              <a:t> on this statement?</a:t>
            </a:r>
          </a:p>
          <a:p>
            <a:endParaRPr lang="en-GB" sz="2000" dirty="0">
              <a:latin typeface="Calibri Light" panose="020F0302020204030204" pitchFamily="34" charset="0"/>
              <a:cs typeface="Calibri Light" panose="020F0302020204030204" pitchFamily="34" charset="0"/>
            </a:endParaRPr>
          </a:p>
          <a:p>
            <a:r>
              <a:rPr lang="en-GB" sz="2000" dirty="0">
                <a:latin typeface="Calibri Light" panose="020F0302020204030204" pitchFamily="34" charset="0"/>
                <a:cs typeface="Calibri Light" panose="020F0302020204030204" pitchFamily="34" charset="0"/>
              </a:rPr>
              <a:t>Write down your ideas on your ‘</a:t>
            </a:r>
            <a:r>
              <a:rPr lang="en-GB" sz="2000" b="1" dirty="0">
                <a:latin typeface="Calibri Light" panose="020F0302020204030204" pitchFamily="34" charset="0"/>
                <a:cs typeface="Calibri Light" panose="020F0302020204030204" pitchFamily="34" charset="0"/>
              </a:rPr>
              <a:t>Class Discussion Planning Sheet</a:t>
            </a:r>
            <a:r>
              <a:rPr lang="en-GB" sz="2000" dirty="0">
                <a:latin typeface="Calibri Light" panose="020F0302020204030204" pitchFamily="34" charset="0"/>
                <a:cs typeface="Calibri Light" panose="020F0302020204030204" pitchFamily="34" charset="0"/>
              </a:rPr>
              <a:t>’ so that you are </a:t>
            </a:r>
            <a:r>
              <a:rPr lang="en-GB" sz="2000" b="1" dirty="0">
                <a:latin typeface="Calibri Light" panose="020F0302020204030204" pitchFamily="34" charset="0"/>
                <a:cs typeface="Calibri Light" panose="020F0302020204030204" pitchFamily="34" charset="0"/>
              </a:rPr>
              <a:t>prepared</a:t>
            </a:r>
            <a:r>
              <a:rPr lang="en-GB" sz="2000" dirty="0">
                <a:latin typeface="Calibri Light" panose="020F0302020204030204" pitchFamily="34" charset="0"/>
                <a:cs typeface="Calibri Light" panose="020F0302020204030204" pitchFamily="34" charset="0"/>
              </a:rPr>
              <a:t> </a:t>
            </a:r>
            <a:r>
              <a:rPr lang="en-GB" sz="2000" b="1" dirty="0">
                <a:latin typeface="Calibri Light" panose="020F0302020204030204" pitchFamily="34" charset="0"/>
                <a:cs typeface="Calibri Light" panose="020F0302020204030204" pitchFamily="34" charset="0"/>
              </a:rPr>
              <a:t>to share </a:t>
            </a:r>
            <a:r>
              <a:rPr lang="en-GB" sz="2000" dirty="0">
                <a:latin typeface="Calibri Light" panose="020F0302020204030204" pitchFamily="34" charset="0"/>
                <a:cs typeface="Calibri Light" panose="020F0302020204030204" pitchFamily="34" charset="0"/>
              </a:rPr>
              <a:t>your thoughts and feelings with the class.</a:t>
            </a:r>
          </a:p>
        </p:txBody>
      </p:sp>
      <p:sp>
        <p:nvSpPr>
          <p:cNvPr id="6" name="Rectangle 5">
            <a:extLst>
              <a:ext uri="{FF2B5EF4-FFF2-40B4-BE49-F238E27FC236}">
                <a16:creationId xmlns:a16="http://schemas.microsoft.com/office/drawing/2014/main" id="{5F94460A-58B5-4EF5-BE12-10411A514A17}"/>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3D90C892-2869-424E-B0AD-467DC77642DD}"/>
              </a:ext>
            </a:extLst>
          </p:cNvPr>
          <p:cNvPicPr>
            <a:picLocks noChangeAspect="1"/>
          </p:cNvPicPr>
          <p:nvPr/>
        </p:nvPicPr>
        <p:blipFill rotWithShape="1">
          <a:blip r:embed="rId2">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9" name="Picture 8">
            <a:extLst>
              <a:ext uri="{FF2B5EF4-FFF2-40B4-BE49-F238E27FC236}">
                <a16:creationId xmlns:a16="http://schemas.microsoft.com/office/drawing/2014/main" id="{D48D27CE-92F8-4999-B92B-61A07001A2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674" y="2440356"/>
            <a:ext cx="4728044" cy="2659525"/>
          </a:xfrm>
          <a:prstGeom prst="rect">
            <a:avLst/>
          </a:prstGeom>
        </p:spPr>
      </p:pic>
      <p:sp>
        <p:nvSpPr>
          <p:cNvPr id="10" name="TextBox 9">
            <a:extLst>
              <a:ext uri="{FF2B5EF4-FFF2-40B4-BE49-F238E27FC236}">
                <a16:creationId xmlns:a16="http://schemas.microsoft.com/office/drawing/2014/main" id="{59093AC3-3F08-4F78-8030-6C2D7DF8F425}"/>
              </a:ext>
            </a:extLst>
          </p:cNvPr>
          <p:cNvSpPr txBox="1"/>
          <p:nvPr/>
        </p:nvSpPr>
        <p:spPr>
          <a:xfrm>
            <a:off x="3289158" y="5062392"/>
            <a:ext cx="1988957" cy="261610"/>
          </a:xfrm>
          <a:prstGeom prst="rect">
            <a:avLst/>
          </a:prstGeom>
          <a:noFill/>
        </p:spPr>
        <p:txBody>
          <a:bodyPr wrap="square" rtlCol="0">
            <a:spAutoFit/>
          </a:bodyPr>
          <a:lstStyle/>
          <a:p>
            <a:pPr algn="r"/>
            <a:r>
              <a:rPr lang="en-GB" sz="1100" i="1" dirty="0">
                <a:latin typeface="Calibri Light" panose="020F0302020204030204" pitchFamily="34" charset="0"/>
                <a:cs typeface="Calibri Light" panose="020F0302020204030204" pitchFamily="34" charset="0"/>
              </a:rPr>
              <a:t>Credit: BBC Three (</a:t>
            </a:r>
            <a:r>
              <a:rPr lang="en-GB" sz="1100" i="1" dirty="0" err="1">
                <a:latin typeface="Calibri Light" panose="020F0302020204030204" pitchFamily="34" charset="0"/>
                <a:cs typeface="Calibri Light" panose="020F0302020204030204" pitchFamily="34" charset="0"/>
              </a:rPr>
              <a:t>OG:image</a:t>
            </a:r>
            <a:r>
              <a:rPr lang="en-GB" sz="1100" i="1" dirty="0">
                <a:latin typeface="Calibri Light" panose="020F0302020204030204" pitchFamily="34" charset="0"/>
                <a:cs typeface="Calibri Light" panose="020F0302020204030204" pitchFamily="34" charset="0"/>
              </a:rPr>
              <a:t>)</a:t>
            </a:r>
          </a:p>
        </p:txBody>
      </p:sp>
      <p:pic>
        <p:nvPicPr>
          <p:cNvPr id="11" name="Picture 10">
            <a:extLst>
              <a:ext uri="{FF2B5EF4-FFF2-40B4-BE49-F238E27FC236}">
                <a16:creationId xmlns:a16="http://schemas.microsoft.com/office/drawing/2014/main" id="{20EA011D-51A3-48E1-B419-B03305E416E8}"/>
              </a:ext>
            </a:extLst>
          </p:cNvPr>
          <p:cNvPicPr>
            <a:picLocks noChangeAspect="1"/>
          </p:cNvPicPr>
          <p:nvPr/>
        </p:nvPicPr>
        <p:blipFill>
          <a:blip r:embed="rId4"/>
          <a:stretch>
            <a:fillRect/>
          </a:stretch>
        </p:blipFill>
        <p:spPr>
          <a:xfrm>
            <a:off x="0" y="0"/>
            <a:ext cx="12192000" cy="1663691"/>
          </a:xfrm>
          <a:prstGeom prst="rect">
            <a:avLst/>
          </a:prstGeom>
        </p:spPr>
      </p:pic>
    </p:spTree>
    <p:extLst>
      <p:ext uri="{BB962C8B-B14F-4D97-AF65-F5344CB8AC3E}">
        <p14:creationId xmlns:p14="http://schemas.microsoft.com/office/powerpoint/2010/main" val="2088172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3D0F0DF-B7E6-492A-858C-E245F15F8D9F}"/>
              </a:ext>
            </a:extLst>
          </p:cNvPr>
          <p:cNvPicPr>
            <a:picLocks noChangeAspect="1"/>
          </p:cNvPicPr>
          <p:nvPr/>
        </p:nvPicPr>
        <p:blipFill>
          <a:blip r:embed="rId2"/>
          <a:stretch>
            <a:fillRect/>
          </a:stretch>
        </p:blipFill>
        <p:spPr>
          <a:xfrm>
            <a:off x="1115735" y="385507"/>
            <a:ext cx="9637727" cy="6086985"/>
          </a:xfrm>
          <a:prstGeom prst="rect">
            <a:avLst/>
          </a:prstGeom>
        </p:spPr>
      </p:pic>
    </p:spTree>
    <p:extLst>
      <p:ext uri="{BB962C8B-B14F-4D97-AF65-F5344CB8AC3E}">
        <p14:creationId xmlns:p14="http://schemas.microsoft.com/office/powerpoint/2010/main" val="208331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ubtitle 2">
            <a:extLst>
              <a:ext uri="{FF2B5EF4-FFF2-40B4-BE49-F238E27FC236}">
                <a16:creationId xmlns:a16="http://schemas.microsoft.com/office/drawing/2014/main" id="{973F68FA-2D6E-4DF5-9F74-401501B7D0AE}"/>
              </a:ext>
            </a:extLst>
          </p:cNvPr>
          <p:cNvSpPr txBox="1">
            <a:spLocks/>
          </p:cNvSpPr>
          <p:nvPr/>
        </p:nvSpPr>
        <p:spPr>
          <a:xfrm>
            <a:off x="5872293" y="1856531"/>
            <a:ext cx="5670884" cy="43864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200" dirty="0">
                <a:latin typeface="Calibri Light" panose="020F0302020204030204" pitchFamily="34" charset="0"/>
                <a:cs typeface="Calibri Light" panose="020F0302020204030204" pitchFamily="34" charset="0"/>
              </a:rPr>
              <a:t>An eating disorder is when you have an unhealthy attitude to food, which can take over your life and make you ill.</a:t>
            </a:r>
          </a:p>
          <a:p>
            <a:endParaRPr lang="en-GB" sz="2200" dirty="0">
              <a:latin typeface="Calibri Light" panose="020F0302020204030204" pitchFamily="34" charset="0"/>
              <a:cs typeface="Calibri Light" panose="020F0302020204030204" pitchFamily="34" charset="0"/>
            </a:endParaRPr>
          </a:p>
          <a:p>
            <a:r>
              <a:rPr lang="en-GB" sz="2200" dirty="0">
                <a:latin typeface="Calibri Light" panose="020F0302020204030204" pitchFamily="34" charset="0"/>
                <a:cs typeface="Calibri Light" panose="020F0302020204030204" pitchFamily="34" charset="0"/>
              </a:rPr>
              <a:t>It can involve eating too much or too little, or becoming obsessed with your weight and body shape.</a:t>
            </a:r>
          </a:p>
          <a:p>
            <a:endParaRPr lang="en-GB" sz="2200" dirty="0">
              <a:latin typeface="Calibri Light" panose="020F0302020204030204" pitchFamily="34" charset="0"/>
              <a:cs typeface="Calibri Light" panose="020F0302020204030204" pitchFamily="34" charset="0"/>
            </a:endParaRPr>
          </a:p>
          <a:p>
            <a:r>
              <a:rPr lang="en-GB" sz="2200" dirty="0">
                <a:latin typeface="Calibri Light" panose="020F0302020204030204" pitchFamily="34" charset="0"/>
                <a:cs typeface="Calibri Light" panose="020F0302020204030204" pitchFamily="34" charset="0"/>
              </a:rPr>
              <a:t>But there are treatments that can help and you can recover from an eating disorder.</a:t>
            </a:r>
          </a:p>
          <a:p>
            <a:pPr algn="r"/>
            <a:r>
              <a:rPr lang="en-GB" sz="2200" i="1" dirty="0">
                <a:latin typeface="Calibri Light" panose="020F0302020204030204" pitchFamily="34" charset="0"/>
                <a:cs typeface="Calibri Light" panose="020F0302020204030204" pitchFamily="34" charset="0"/>
              </a:rPr>
              <a:t>- NHS.org.uk</a:t>
            </a:r>
          </a:p>
          <a:p>
            <a:endParaRPr lang="en-GB" sz="3000" dirty="0"/>
          </a:p>
        </p:txBody>
      </p:sp>
      <p:sp>
        <p:nvSpPr>
          <p:cNvPr id="15" name="Rectangle 14">
            <a:extLst>
              <a:ext uri="{FF2B5EF4-FFF2-40B4-BE49-F238E27FC236}">
                <a16:creationId xmlns:a16="http://schemas.microsoft.com/office/drawing/2014/main" id="{A69922BB-A800-4611-8DFD-ACB16BB1AB97}"/>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C0A16435-4429-4176-9D90-1FDB839E174D}"/>
              </a:ext>
            </a:extLst>
          </p:cNvPr>
          <p:cNvSpPr/>
          <p:nvPr/>
        </p:nvSpPr>
        <p:spPr>
          <a:xfrm>
            <a:off x="841114" y="5939727"/>
            <a:ext cx="4542077" cy="369332"/>
          </a:xfrm>
          <a:prstGeom prst="rect">
            <a:avLst/>
          </a:prstGeom>
        </p:spPr>
        <p:txBody>
          <a:bodyPr wrap="none">
            <a:spAutoFit/>
          </a:bodyPr>
          <a:lstStyle/>
          <a:p>
            <a:r>
              <a:rPr lang="en-GB" dirty="0">
                <a:latin typeface="Calibri Light" panose="020F0302020204030204" pitchFamily="34" charset="0"/>
                <a:cs typeface="Calibri Light" panose="020F0302020204030204" pitchFamily="34" charset="0"/>
                <a:hlinkClick r:id="rId3"/>
              </a:rPr>
              <a:t>https://www.bbc.co.uk/programmes/p04s9v03</a:t>
            </a:r>
            <a:endParaRPr lang="en-GB" dirty="0">
              <a:latin typeface="Calibri Light" panose="020F0302020204030204" pitchFamily="34" charset="0"/>
              <a:cs typeface="Calibri Light" panose="020F0302020204030204" pitchFamily="34" charset="0"/>
            </a:endParaRPr>
          </a:p>
        </p:txBody>
      </p:sp>
      <p:pic>
        <p:nvPicPr>
          <p:cNvPr id="19" name="Picture 4" descr="Anxiety, Word Cloud, Word, Chronic, Ability, Persistent">
            <a:extLst>
              <a:ext uri="{FF2B5EF4-FFF2-40B4-BE49-F238E27FC236}">
                <a16:creationId xmlns:a16="http://schemas.microsoft.com/office/drawing/2014/main" id="{91FC9198-7D93-4324-816C-477727A118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253" y="2115610"/>
            <a:ext cx="4459938" cy="320558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ACFD90F8-F9BB-4D13-8931-40B535A888C7}"/>
              </a:ext>
            </a:extLst>
          </p:cNvPr>
          <p:cNvSpPr txBox="1"/>
          <p:nvPr/>
        </p:nvSpPr>
        <p:spPr>
          <a:xfrm>
            <a:off x="1862356" y="5346357"/>
            <a:ext cx="1972110" cy="276999"/>
          </a:xfrm>
          <a:prstGeom prst="rect">
            <a:avLst/>
          </a:prstGeom>
          <a:noFill/>
        </p:spPr>
        <p:txBody>
          <a:bodyPr wrap="square" rtlCol="0">
            <a:spAutoFit/>
          </a:bodyPr>
          <a:lstStyle/>
          <a:p>
            <a:pPr algn="ctr"/>
            <a:r>
              <a:rPr lang="en-GB" sz="1200" i="1" dirty="0">
                <a:latin typeface="Calibri Light" panose="020F0302020204030204" pitchFamily="34" charset="0"/>
                <a:cs typeface="Calibri Light" panose="020F0302020204030204" pitchFamily="34" charset="0"/>
              </a:rPr>
              <a:t>Credit: 905513 (pixbay.com)</a:t>
            </a:r>
          </a:p>
        </p:txBody>
      </p:sp>
      <p:pic>
        <p:nvPicPr>
          <p:cNvPr id="21" name="Picture 20">
            <a:extLst>
              <a:ext uri="{FF2B5EF4-FFF2-40B4-BE49-F238E27FC236}">
                <a16:creationId xmlns:a16="http://schemas.microsoft.com/office/drawing/2014/main" id="{D57BA419-7ACC-4CBF-AF15-6385E80BB9C2}"/>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3" name="Picture 2">
            <a:extLst>
              <a:ext uri="{FF2B5EF4-FFF2-40B4-BE49-F238E27FC236}">
                <a16:creationId xmlns:a16="http://schemas.microsoft.com/office/drawing/2014/main" id="{4A62A795-855D-44E3-B823-3558B6DAB7F4}"/>
              </a:ext>
            </a:extLst>
          </p:cNvPr>
          <p:cNvPicPr>
            <a:picLocks noChangeAspect="1"/>
          </p:cNvPicPr>
          <p:nvPr/>
        </p:nvPicPr>
        <p:blipFill>
          <a:blip r:embed="rId6"/>
          <a:stretch>
            <a:fillRect/>
          </a:stretch>
        </p:blipFill>
        <p:spPr>
          <a:xfrm>
            <a:off x="0" y="0"/>
            <a:ext cx="12192000" cy="1663691"/>
          </a:xfrm>
          <a:prstGeom prst="rect">
            <a:avLst/>
          </a:prstGeom>
        </p:spPr>
      </p:pic>
    </p:spTree>
    <p:extLst>
      <p:ext uri="{BB962C8B-B14F-4D97-AF65-F5344CB8AC3E}">
        <p14:creationId xmlns:p14="http://schemas.microsoft.com/office/powerpoint/2010/main" val="108665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ubtitle 2">
            <a:extLst>
              <a:ext uri="{FF2B5EF4-FFF2-40B4-BE49-F238E27FC236}">
                <a16:creationId xmlns:a16="http://schemas.microsoft.com/office/drawing/2014/main" id="{973F68FA-2D6E-4DF5-9F74-401501B7D0AE}"/>
              </a:ext>
            </a:extLst>
          </p:cNvPr>
          <p:cNvSpPr txBox="1">
            <a:spLocks/>
          </p:cNvSpPr>
          <p:nvPr/>
        </p:nvSpPr>
        <p:spPr>
          <a:xfrm>
            <a:off x="6576969" y="2554128"/>
            <a:ext cx="4691778" cy="306922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600" dirty="0">
                <a:latin typeface="Calibri Light" panose="020F0302020204030204" pitchFamily="34" charset="0"/>
                <a:cs typeface="Calibri Light" panose="020F0302020204030204" pitchFamily="34" charset="0"/>
              </a:rPr>
              <a:t>We are going to watch a clip from a BBC Two programme, ‘</a:t>
            </a:r>
            <a:r>
              <a:rPr lang="en-GB" sz="2600" b="1" dirty="0">
                <a:latin typeface="Calibri Light" panose="020F0302020204030204" pitchFamily="34" charset="0"/>
                <a:cs typeface="Calibri Light" panose="020F0302020204030204" pitchFamily="34" charset="0"/>
              </a:rPr>
              <a:t>Trust me, I’m a doctor</a:t>
            </a:r>
            <a:r>
              <a:rPr lang="en-GB" sz="2600" dirty="0">
                <a:latin typeface="Calibri Light" panose="020F0302020204030204" pitchFamily="34" charset="0"/>
                <a:cs typeface="Calibri Light" panose="020F0302020204030204" pitchFamily="34" charset="0"/>
              </a:rPr>
              <a:t>’.</a:t>
            </a:r>
          </a:p>
          <a:p>
            <a:endParaRPr lang="en-GB" sz="2600" dirty="0">
              <a:latin typeface="Calibri Light" panose="020F0302020204030204" pitchFamily="34" charset="0"/>
              <a:cs typeface="Calibri Light" panose="020F0302020204030204" pitchFamily="34" charset="0"/>
            </a:endParaRPr>
          </a:p>
          <a:p>
            <a:r>
              <a:rPr lang="en-GB" sz="2600" dirty="0">
                <a:latin typeface="Calibri Light" panose="020F0302020204030204" pitchFamily="34" charset="0"/>
                <a:cs typeface="Calibri Light" panose="020F0302020204030204" pitchFamily="34" charset="0"/>
              </a:rPr>
              <a:t>As we watch, think about whether there is anything you see that shocks or surprises you.</a:t>
            </a:r>
          </a:p>
          <a:p>
            <a:endParaRPr lang="en-GB" sz="3000" dirty="0"/>
          </a:p>
        </p:txBody>
      </p:sp>
      <p:sp>
        <p:nvSpPr>
          <p:cNvPr id="15" name="Rectangle 14">
            <a:extLst>
              <a:ext uri="{FF2B5EF4-FFF2-40B4-BE49-F238E27FC236}">
                <a16:creationId xmlns:a16="http://schemas.microsoft.com/office/drawing/2014/main" id="{96885C9E-4AE8-4B94-A494-624F8E3C392A}"/>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B3F53A9E-A58C-4A19-9545-AC5CF6FA7584}"/>
              </a:ext>
            </a:extLst>
          </p:cNvPr>
          <p:cNvSpPr/>
          <p:nvPr/>
        </p:nvSpPr>
        <p:spPr>
          <a:xfrm>
            <a:off x="841114" y="5939727"/>
            <a:ext cx="4542077" cy="369332"/>
          </a:xfrm>
          <a:prstGeom prst="rect">
            <a:avLst/>
          </a:prstGeom>
        </p:spPr>
        <p:txBody>
          <a:bodyPr wrap="none">
            <a:spAutoFit/>
          </a:bodyPr>
          <a:lstStyle/>
          <a:p>
            <a:r>
              <a:rPr lang="en-GB" dirty="0">
                <a:latin typeface="Calibri Light" panose="020F0302020204030204" pitchFamily="34" charset="0"/>
                <a:cs typeface="Calibri Light" panose="020F0302020204030204" pitchFamily="34" charset="0"/>
                <a:hlinkClick r:id="rId3"/>
              </a:rPr>
              <a:t>https://www.bbc.co.uk/programmes/p04s9v03</a:t>
            </a:r>
            <a:endParaRPr lang="en-GB" dirty="0">
              <a:latin typeface="Calibri Light" panose="020F0302020204030204" pitchFamily="34" charset="0"/>
              <a:cs typeface="Calibri Light" panose="020F0302020204030204" pitchFamily="34" charset="0"/>
            </a:endParaRPr>
          </a:p>
        </p:txBody>
      </p:sp>
      <p:pic>
        <p:nvPicPr>
          <p:cNvPr id="20" name="Picture 4" descr="Anxiety, Word Cloud, Word, Chronic, Ability, Persistent">
            <a:extLst>
              <a:ext uri="{FF2B5EF4-FFF2-40B4-BE49-F238E27FC236}">
                <a16:creationId xmlns:a16="http://schemas.microsoft.com/office/drawing/2014/main" id="{A33BDAB5-4C93-4588-80E1-DE46002985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253" y="2115610"/>
            <a:ext cx="4459938" cy="320558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A15EE195-44AF-484E-AFBB-870828F1C96E}"/>
              </a:ext>
            </a:extLst>
          </p:cNvPr>
          <p:cNvSpPr txBox="1"/>
          <p:nvPr/>
        </p:nvSpPr>
        <p:spPr>
          <a:xfrm>
            <a:off x="1862356" y="5346357"/>
            <a:ext cx="1972110" cy="276999"/>
          </a:xfrm>
          <a:prstGeom prst="rect">
            <a:avLst/>
          </a:prstGeom>
          <a:noFill/>
        </p:spPr>
        <p:txBody>
          <a:bodyPr wrap="square" rtlCol="0">
            <a:spAutoFit/>
          </a:bodyPr>
          <a:lstStyle/>
          <a:p>
            <a:pPr algn="ctr"/>
            <a:r>
              <a:rPr lang="en-GB" sz="1200" i="1" dirty="0">
                <a:latin typeface="Calibri Light" panose="020F0302020204030204" pitchFamily="34" charset="0"/>
                <a:cs typeface="Calibri Light" panose="020F0302020204030204" pitchFamily="34" charset="0"/>
              </a:rPr>
              <a:t>Credit: 905513 (pixbay.com)</a:t>
            </a:r>
          </a:p>
        </p:txBody>
      </p:sp>
      <p:pic>
        <p:nvPicPr>
          <p:cNvPr id="22" name="Picture 21">
            <a:extLst>
              <a:ext uri="{FF2B5EF4-FFF2-40B4-BE49-F238E27FC236}">
                <a16:creationId xmlns:a16="http://schemas.microsoft.com/office/drawing/2014/main" id="{DE8E4851-98C7-4B55-AB68-83ED66582B0D}"/>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9" name="Picture 8">
            <a:extLst>
              <a:ext uri="{FF2B5EF4-FFF2-40B4-BE49-F238E27FC236}">
                <a16:creationId xmlns:a16="http://schemas.microsoft.com/office/drawing/2014/main" id="{6EFE5471-6DE2-4290-9644-49723E10B41C}"/>
              </a:ext>
            </a:extLst>
          </p:cNvPr>
          <p:cNvPicPr>
            <a:picLocks noChangeAspect="1"/>
          </p:cNvPicPr>
          <p:nvPr/>
        </p:nvPicPr>
        <p:blipFill>
          <a:blip r:embed="rId6"/>
          <a:stretch>
            <a:fillRect/>
          </a:stretch>
        </p:blipFill>
        <p:spPr>
          <a:xfrm>
            <a:off x="0" y="0"/>
            <a:ext cx="12192000" cy="1663691"/>
          </a:xfrm>
          <a:prstGeom prst="rect">
            <a:avLst/>
          </a:prstGeom>
        </p:spPr>
      </p:pic>
    </p:spTree>
    <p:extLst>
      <p:ext uri="{BB962C8B-B14F-4D97-AF65-F5344CB8AC3E}">
        <p14:creationId xmlns:p14="http://schemas.microsoft.com/office/powerpoint/2010/main" val="1480371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ubtitle 2">
            <a:extLst>
              <a:ext uri="{FF2B5EF4-FFF2-40B4-BE49-F238E27FC236}">
                <a16:creationId xmlns:a16="http://schemas.microsoft.com/office/drawing/2014/main" id="{973F68FA-2D6E-4DF5-9F74-401501B7D0AE}"/>
              </a:ext>
            </a:extLst>
          </p:cNvPr>
          <p:cNvSpPr txBox="1">
            <a:spLocks/>
          </p:cNvSpPr>
          <p:nvPr/>
        </p:nvSpPr>
        <p:spPr>
          <a:xfrm>
            <a:off x="6096000" y="1830162"/>
            <a:ext cx="5771625" cy="112413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latin typeface="Calibri Light" panose="020F0302020204030204" pitchFamily="34" charset="0"/>
                <a:cs typeface="Calibri Light" panose="020F0302020204030204" pitchFamily="34" charset="0"/>
              </a:rPr>
              <a:t>What are some of the signs that you or someone you know if suffering from an eating disorder?</a:t>
            </a:r>
          </a:p>
          <a:p>
            <a:endParaRPr lang="en-GB" sz="3000" dirty="0"/>
          </a:p>
        </p:txBody>
      </p:sp>
      <p:sp>
        <p:nvSpPr>
          <p:cNvPr id="2" name="Rectangle 1">
            <a:extLst>
              <a:ext uri="{FF2B5EF4-FFF2-40B4-BE49-F238E27FC236}">
                <a16:creationId xmlns:a16="http://schemas.microsoft.com/office/drawing/2014/main" id="{38C27A62-A700-43B4-9F9A-0E9F88CB751B}"/>
              </a:ext>
            </a:extLst>
          </p:cNvPr>
          <p:cNvSpPr/>
          <p:nvPr/>
        </p:nvSpPr>
        <p:spPr>
          <a:xfrm>
            <a:off x="6333134" y="3004628"/>
            <a:ext cx="6096000" cy="3170099"/>
          </a:xfrm>
          <a:prstGeom prst="rect">
            <a:avLst/>
          </a:prstGeom>
        </p:spPr>
        <p:txBody>
          <a:bodyPr>
            <a:spAutoFit/>
          </a:bodyPr>
          <a:lstStyle/>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Talking about weight and body shape a lot</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Preoccupation with thoughts of food</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Obsessive behaviour</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Exercising an excessive amount</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Shutting yourself off from the world</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Secrecy</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Mood swings</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Feeling anxious and tense</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Depression, low self-esteem</a:t>
            </a:r>
          </a:p>
          <a:p>
            <a:pPr marL="342900" indent="-34290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Feeling overly tired</a:t>
            </a:r>
          </a:p>
        </p:txBody>
      </p:sp>
      <p:sp>
        <p:nvSpPr>
          <p:cNvPr id="15" name="Rectangle 14">
            <a:extLst>
              <a:ext uri="{FF2B5EF4-FFF2-40B4-BE49-F238E27FC236}">
                <a16:creationId xmlns:a16="http://schemas.microsoft.com/office/drawing/2014/main" id="{B4B0BDD6-2A4C-4222-BFDA-F0513A78F003}"/>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D8F67082-A6DF-4F6E-B1A2-2FDA9ACAE7C6}"/>
              </a:ext>
            </a:extLst>
          </p:cNvPr>
          <p:cNvSpPr/>
          <p:nvPr/>
        </p:nvSpPr>
        <p:spPr>
          <a:xfrm>
            <a:off x="841114" y="5939727"/>
            <a:ext cx="4542077" cy="369332"/>
          </a:xfrm>
          <a:prstGeom prst="rect">
            <a:avLst/>
          </a:prstGeom>
        </p:spPr>
        <p:txBody>
          <a:bodyPr wrap="none">
            <a:spAutoFit/>
          </a:bodyPr>
          <a:lstStyle/>
          <a:p>
            <a:r>
              <a:rPr lang="en-GB" dirty="0">
                <a:latin typeface="Calibri Light" panose="020F0302020204030204" pitchFamily="34" charset="0"/>
                <a:cs typeface="Calibri Light" panose="020F0302020204030204" pitchFamily="34" charset="0"/>
                <a:hlinkClick r:id="rId3"/>
              </a:rPr>
              <a:t>https://www.bbc.co.uk/programmes/p04s9v03</a:t>
            </a:r>
            <a:endParaRPr lang="en-GB" dirty="0">
              <a:latin typeface="Calibri Light" panose="020F0302020204030204" pitchFamily="34" charset="0"/>
              <a:cs typeface="Calibri Light" panose="020F0302020204030204" pitchFamily="34" charset="0"/>
            </a:endParaRPr>
          </a:p>
        </p:txBody>
      </p:sp>
      <p:pic>
        <p:nvPicPr>
          <p:cNvPr id="20" name="Picture 4" descr="Anxiety, Word Cloud, Word, Chronic, Ability, Persistent">
            <a:extLst>
              <a:ext uri="{FF2B5EF4-FFF2-40B4-BE49-F238E27FC236}">
                <a16:creationId xmlns:a16="http://schemas.microsoft.com/office/drawing/2014/main" id="{F19CD280-10E5-4E23-A206-71D7663A62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253" y="2115610"/>
            <a:ext cx="4459938" cy="320558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57108894-AAFF-4F57-90C8-1F6CAD79B5B8}"/>
              </a:ext>
            </a:extLst>
          </p:cNvPr>
          <p:cNvSpPr txBox="1"/>
          <p:nvPr/>
        </p:nvSpPr>
        <p:spPr>
          <a:xfrm>
            <a:off x="1862356" y="5346357"/>
            <a:ext cx="1972110" cy="276999"/>
          </a:xfrm>
          <a:prstGeom prst="rect">
            <a:avLst/>
          </a:prstGeom>
          <a:noFill/>
        </p:spPr>
        <p:txBody>
          <a:bodyPr wrap="square" rtlCol="0">
            <a:spAutoFit/>
          </a:bodyPr>
          <a:lstStyle/>
          <a:p>
            <a:pPr algn="ctr"/>
            <a:r>
              <a:rPr lang="en-GB" sz="1200" i="1" dirty="0">
                <a:latin typeface="Calibri Light" panose="020F0302020204030204" pitchFamily="34" charset="0"/>
                <a:cs typeface="Calibri Light" panose="020F0302020204030204" pitchFamily="34" charset="0"/>
              </a:rPr>
              <a:t>Credit: 905513 (pixbay.com)</a:t>
            </a:r>
          </a:p>
        </p:txBody>
      </p:sp>
      <p:pic>
        <p:nvPicPr>
          <p:cNvPr id="22" name="Picture 21">
            <a:extLst>
              <a:ext uri="{FF2B5EF4-FFF2-40B4-BE49-F238E27FC236}">
                <a16:creationId xmlns:a16="http://schemas.microsoft.com/office/drawing/2014/main" id="{8741A8C9-051C-4BDA-A4AF-5B288E0C425F}"/>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0" name="Picture 9">
            <a:extLst>
              <a:ext uri="{FF2B5EF4-FFF2-40B4-BE49-F238E27FC236}">
                <a16:creationId xmlns:a16="http://schemas.microsoft.com/office/drawing/2014/main" id="{7536B6C1-7CA3-49A6-AFE9-1CD13488A445}"/>
              </a:ext>
            </a:extLst>
          </p:cNvPr>
          <p:cNvPicPr>
            <a:picLocks noChangeAspect="1"/>
          </p:cNvPicPr>
          <p:nvPr/>
        </p:nvPicPr>
        <p:blipFill>
          <a:blip r:embed="rId6"/>
          <a:stretch>
            <a:fillRect/>
          </a:stretch>
        </p:blipFill>
        <p:spPr>
          <a:xfrm>
            <a:off x="0" y="0"/>
            <a:ext cx="12192000" cy="1663691"/>
          </a:xfrm>
          <a:prstGeom prst="rect">
            <a:avLst/>
          </a:prstGeom>
        </p:spPr>
      </p:pic>
    </p:spTree>
    <p:extLst>
      <p:ext uri="{BB962C8B-B14F-4D97-AF65-F5344CB8AC3E}">
        <p14:creationId xmlns:p14="http://schemas.microsoft.com/office/powerpoint/2010/main" val="3210787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ubtitle 2">
            <a:extLst>
              <a:ext uri="{FF2B5EF4-FFF2-40B4-BE49-F238E27FC236}">
                <a16:creationId xmlns:a16="http://schemas.microsoft.com/office/drawing/2014/main" id="{973F68FA-2D6E-4DF5-9F74-401501B7D0AE}"/>
              </a:ext>
            </a:extLst>
          </p:cNvPr>
          <p:cNvSpPr txBox="1">
            <a:spLocks/>
          </p:cNvSpPr>
          <p:nvPr/>
        </p:nvSpPr>
        <p:spPr>
          <a:xfrm>
            <a:off x="6808811" y="2985157"/>
            <a:ext cx="4684096" cy="216013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000" dirty="0">
                <a:latin typeface="Calibri Light" panose="020F0302020204030204" pitchFamily="34" charset="0"/>
                <a:cs typeface="Calibri Light" panose="020F0302020204030204" pitchFamily="34" charset="0"/>
              </a:rPr>
              <a:t>If you are worried that you, or someone you know, might be suffering from an eating disorder, talk to an adult you trust.</a:t>
            </a:r>
          </a:p>
        </p:txBody>
      </p:sp>
      <p:sp>
        <p:nvSpPr>
          <p:cNvPr id="15" name="Rectangle 14">
            <a:extLst>
              <a:ext uri="{FF2B5EF4-FFF2-40B4-BE49-F238E27FC236}">
                <a16:creationId xmlns:a16="http://schemas.microsoft.com/office/drawing/2014/main" id="{3BB9F8C3-DD54-4304-84D5-17C69DBEA6DD}"/>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9BD71801-6ADC-41B9-B846-DE75A7322408}"/>
              </a:ext>
            </a:extLst>
          </p:cNvPr>
          <p:cNvSpPr/>
          <p:nvPr/>
        </p:nvSpPr>
        <p:spPr>
          <a:xfrm>
            <a:off x="841114" y="5939727"/>
            <a:ext cx="4542077" cy="369332"/>
          </a:xfrm>
          <a:prstGeom prst="rect">
            <a:avLst/>
          </a:prstGeom>
        </p:spPr>
        <p:txBody>
          <a:bodyPr wrap="none">
            <a:spAutoFit/>
          </a:bodyPr>
          <a:lstStyle/>
          <a:p>
            <a:r>
              <a:rPr lang="en-GB" dirty="0">
                <a:latin typeface="Calibri Light" panose="020F0302020204030204" pitchFamily="34" charset="0"/>
                <a:cs typeface="Calibri Light" panose="020F0302020204030204" pitchFamily="34" charset="0"/>
                <a:hlinkClick r:id="rId3"/>
              </a:rPr>
              <a:t>https://www.bbc.co.uk/programmes/p04s9v03</a:t>
            </a:r>
            <a:endParaRPr lang="en-GB" dirty="0">
              <a:latin typeface="Calibri Light" panose="020F0302020204030204" pitchFamily="34" charset="0"/>
              <a:cs typeface="Calibri Light" panose="020F0302020204030204" pitchFamily="34" charset="0"/>
            </a:endParaRPr>
          </a:p>
        </p:txBody>
      </p:sp>
      <p:pic>
        <p:nvPicPr>
          <p:cNvPr id="20" name="Picture 4" descr="Anxiety, Word Cloud, Word, Chronic, Ability, Persistent">
            <a:extLst>
              <a:ext uri="{FF2B5EF4-FFF2-40B4-BE49-F238E27FC236}">
                <a16:creationId xmlns:a16="http://schemas.microsoft.com/office/drawing/2014/main" id="{167584F3-65D4-441B-A144-50E4ED49F6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253" y="2115610"/>
            <a:ext cx="4459938" cy="320558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3751EC5B-D20E-44DC-9CEE-6629A7A8863B}"/>
              </a:ext>
            </a:extLst>
          </p:cNvPr>
          <p:cNvSpPr txBox="1"/>
          <p:nvPr/>
        </p:nvSpPr>
        <p:spPr>
          <a:xfrm>
            <a:off x="1862356" y="5346357"/>
            <a:ext cx="1972110" cy="276999"/>
          </a:xfrm>
          <a:prstGeom prst="rect">
            <a:avLst/>
          </a:prstGeom>
          <a:noFill/>
        </p:spPr>
        <p:txBody>
          <a:bodyPr wrap="square" rtlCol="0">
            <a:spAutoFit/>
          </a:bodyPr>
          <a:lstStyle/>
          <a:p>
            <a:pPr algn="ctr"/>
            <a:r>
              <a:rPr lang="en-GB" sz="1200" i="1" dirty="0">
                <a:latin typeface="Calibri Light" panose="020F0302020204030204" pitchFamily="34" charset="0"/>
                <a:cs typeface="Calibri Light" panose="020F0302020204030204" pitchFamily="34" charset="0"/>
              </a:rPr>
              <a:t>Credit: 905513 (pixbay.com)</a:t>
            </a:r>
          </a:p>
        </p:txBody>
      </p:sp>
      <p:pic>
        <p:nvPicPr>
          <p:cNvPr id="22" name="Picture 21">
            <a:extLst>
              <a:ext uri="{FF2B5EF4-FFF2-40B4-BE49-F238E27FC236}">
                <a16:creationId xmlns:a16="http://schemas.microsoft.com/office/drawing/2014/main" id="{D1C2FCF8-43FD-42B4-95F0-706B9D3FD366}"/>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9" name="Picture 8">
            <a:extLst>
              <a:ext uri="{FF2B5EF4-FFF2-40B4-BE49-F238E27FC236}">
                <a16:creationId xmlns:a16="http://schemas.microsoft.com/office/drawing/2014/main" id="{9E2C556A-21D9-4C44-A3A7-CB05BC815F74}"/>
              </a:ext>
            </a:extLst>
          </p:cNvPr>
          <p:cNvPicPr>
            <a:picLocks noChangeAspect="1"/>
          </p:cNvPicPr>
          <p:nvPr/>
        </p:nvPicPr>
        <p:blipFill>
          <a:blip r:embed="rId6"/>
          <a:stretch>
            <a:fillRect/>
          </a:stretch>
        </p:blipFill>
        <p:spPr>
          <a:xfrm>
            <a:off x="0" y="0"/>
            <a:ext cx="12192000" cy="1663691"/>
          </a:xfrm>
          <a:prstGeom prst="rect">
            <a:avLst/>
          </a:prstGeom>
        </p:spPr>
      </p:pic>
    </p:spTree>
    <p:extLst>
      <p:ext uri="{BB962C8B-B14F-4D97-AF65-F5344CB8AC3E}">
        <p14:creationId xmlns:p14="http://schemas.microsoft.com/office/powerpoint/2010/main" val="3820921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0776190-1204-4F4B-84C5-48D897BF31DE}"/>
              </a:ext>
            </a:extLst>
          </p:cNvPr>
          <p:cNvSpPr/>
          <p:nvPr/>
        </p:nvSpPr>
        <p:spPr>
          <a:xfrm>
            <a:off x="0" y="6644081"/>
            <a:ext cx="12192000" cy="213919"/>
          </a:xfrm>
          <a:prstGeom prst="rect">
            <a:avLst/>
          </a:prstGeom>
          <a:solidFill>
            <a:srgbClr val="CCDE8A"/>
          </a:solidFill>
          <a:ln>
            <a:solidFill>
              <a:srgbClr val="CCDE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Subtitle 2">
            <a:extLst>
              <a:ext uri="{FF2B5EF4-FFF2-40B4-BE49-F238E27FC236}">
                <a16:creationId xmlns:a16="http://schemas.microsoft.com/office/drawing/2014/main" id="{973F68FA-2D6E-4DF5-9F74-401501B7D0AE}"/>
              </a:ext>
            </a:extLst>
          </p:cNvPr>
          <p:cNvSpPr txBox="1">
            <a:spLocks/>
          </p:cNvSpPr>
          <p:nvPr/>
        </p:nvSpPr>
        <p:spPr>
          <a:xfrm>
            <a:off x="6162721" y="2058454"/>
            <a:ext cx="5256920" cy="401354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000" dirty="0">
                <a:latin typeface="Calibri Light" panose="020F0302020204030204" pitchFamily="34" charset="0"/>
                <a:cs typeface="Calibri Light" panose="020F0302020204030204" pitchFamily="34" charset="0"/>
              </a:rPr>
              <a:t>PSHE Resources</a:t>
            </a:r>
          </a:p>
          <a:p>
            <a:endParaRPr lang="en-GB" sz="3000" dirty="0">
              <a:latin typeface="Calibri Light" panose="020F0302020204030204" pitchFamily="34" charset="0"/>
              <a:cs typeface="Calibri Light" panose="020F0302020204030204" pitchFamily="34" charset="0"/>
            </a:endParaRPr>
          </a:p>
          <a:p>
            <a:r>
              <a:rPr lang="en-GB" sz="3000" dirty="0">
                <a:latin typeface="Calibri Light" panose="020F0302020204030204" pitchFamily="34" charset="0"/>
                <a:cs typeface="Calibri Light" panose="020F0302020204030204" pitchFamily="34" charset="0"/>
              </a:rPr>
              <a:t>Here is a full 40 mins lesson on Eating Disorders and Body Image</a:t>
            </a:r>
          </a:p>
          <a:p>
            <a:endParaRPr lang="en-GB" sz="3000" dirty="0">
              <a:latin typeface="Calibri Light" panose="020F0302020204030204" pitchFamily="34" charset="0"/>
              <a:cs typeface="Calibri Light" panose="020F0302020204030204" pitchFamily="34" charset="0"/>
            </a:endParaRPr>
          </a:p>
          <a:p>
            <a:r>
              <a:rPr lang="en-GB" sz="3000" dirty="0">
                <a:latin typeface="Calibri Light" panose="020F0302020204030204" pitchFamily="34" charset="0"/>
                <a:cs typeface="Calibri Light" panose="020F0302020204030204" pitchFamily="34" charset="0"/>
              </a:rPr>
              <a:t>Warning: contains some strong language, so not suitable for younger age groups.</a:t>
            </a:r>
          </a:p>
        </p:txBody>
      </p:sp>
      <p:sp>
        <p:nvSpPr>
          <p:cNvPr id="15" name="Rectangle 14">
            <a:extLst>
              <a:ext uri="{FF2B5EF4-FFF2-40B4-BE49-F238E27FC236}">
                <a16:creationId xmlns:a16="http://schemas.microsoft.com/office/drawing/2014/main" id="{409F01D5-EE59-4518-BC8C-86E2FE2E81CC}"/>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7A61130E-D9D6-43E1-8BF6-8F4C0213BCFD}"/>
              </a:ext>
            </a:extLst>
          </p:cNvPr>
          <p:cNvSpPr/>
          <p:nvPr/>
        </p:nvSpPr>
        <p:spPr>
          <a:xfrm>
            <a:off x="841114" y="5939727"/>
            <a:ext cx="4542077" cy="369332"/>
          </a:xfrm>
          <a:prstGeom prst="rect">
            <a:avLst/>
          </a:prstGeom>
        </p:spPr>
        <p:txBody>
          <a:bodyPr wrap="none">
            <a:spAutoFit/>
          </a:bodyPr>
          <a:lstStyle/>
          <a:p>
            <a:r>
              <a:rPr lang="en-GB" dirty="0">
                <a:latin typeface="Calibri Light" panose="020F0302020204030204" pitchFamily="34" charset="0"/>
                <a:cs typeface="Calibri Light" panose="020F0302020204030204" pitchFamily="34" charset="0"/>
                <a:hlinkClick r:id="rId3"/>
              </a:rPr>
              <a:t>https://www.bbc.co.uk/programmes/p04s9v03</a:t>
            </a:r>
            <a:endParaRPr lang="en-GB" dirty="0">
              <a:latin typeface="Calibri Light" panose="020F0302020204030204" pitchFamily="34" charset="0"/>
              <a:cs typeface="Calibri Light" panose="020F0302020204030204" pitchFamily="34" charset="0"/>
            </a:endParaRPr>
          </a:p>
        </p:txBody>
      </p:sp>
      <p:pic>
        <p:nvPicPr>
          <p:cNvPr id="20" name="Picture 4" descr="Anxiety, Word Cloud, Word, Chronic, Ability, Persistent">
            <a:extLst>
              <a:ext uri="{FF2B5EF4-FFF2-40B4-BE49-F238E27FC236}">
                <a16:creationId xmlns:a16="http://schemas.microsoft.com/office/drawing/2014/main" id="{10EB031C-8A37-40B4-8990-B2A78D3D02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3253" y="2115610"/>
            <a:ext cx="4459938" cy="3205580"/>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1CD09BC2-8312-49F0-9437-503BE1920C47}"/>
              </a:ext>
            </a:extLst>
          </p:cNvPr>
          <p:cNvSpPr txBox="1"/>
          <p:nvPr/>
        </p:nvSpPr>
        <p:spPr>
          <a:xfrm>
            <a:off x="1862356" y="5346357"/>
            <a:ext cx="1972110" cy="276999"/>
          </a:xfrm>
          <a:prstGeom prst="rect">
            <a:avLst/>
          </a:prstGeom>
          <a:noFill/>
        </p:spPr>
        <p:txBody>
          <a:bodyPr wrap="square" rtlCol="0">
            <a:spAutoFit/>
          </a:bodyPr>
          <a:lstStyle/>
          <a:p>
            <a:pPr algn="ctr"/>
            <a:r>
              <a:rPr lang="en-GB" sz="1200" i="1" dirty="0">
                <a:latin typeface="Calibri Light" panose="020F0302020204030204" pitchFamily="34" charset="0"/>
                <a:cs typeface="Calibri Light" panose="020F0302020204030204" pitchFamily="34" charset="0"/>
              </a:rPr>
              <a:t>Credit: 905513 (pixbay.com)</a:t>
            </a:r>
          </a:p>
        </p:txBody>
      </p:sp>
      <p:pic>
        <p:nvPicPr>
          <p:cNvPr id="22" name="Picture 21">
            <a:extLst>
              <a:ext uri="{FF2B5EF4-FFF2-40B4-BE49-F238E27FC236}">
                <a16:creationId xmlns:a16="http://schemas.microsoft.com/office/drawing/2014/main" id="{F3AF6809-6B6A-4620-942C-ED80E13D5A68}"/>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0" name="Picture 9">
            <a:extLst>
              <a:ext uri="{FF2B5EF4-FFF2-40B4-BE49-F238E27FC236}">
                <a16:creationId xmlns:a16="http://schemas.microsoft.com/office/drawing/2014/main" id="{922DD4B6-0B7A-41C3-B2B2-08530CFE53CB}"/>
              </a:ext>
            </a:extLst>
          </p:cNvPr>
          <p:cNvPicPr>
            <a:picLocks noChangeAspect="1"/>
          </p:cNvPicPr>
          <p:nvPr/>
        </p:nvPicPr>
        <p:blipFill>
          <a:blip r:embed="rId6"/>
          <a:stretch>
            <a:fillRect/>
          </a:stretch>
        </p:blipFill>
        <p:spPr>
          <a:xfrm>
            <a:off x="0" y="0"/>
            <a:ext cx="12192000" cy="1663691"/>
          </a:xfrm>
          <a:prstGeom prst="rect">
            <a:avLst/>
          </a:prstGeom>
        </p:spPr>
      </p:pic>
    </p:spTree>
    <p:extLst>
      <p:ext uri="{BB962C8B-B14F-4D97-AF65-F5344CB8AC3E}">
        <p14:creationId xmlns:p14="http://schemas.microsoft.com/office/powerpoint/2010/main" val="339350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040BC6E4-A725-497D-8F32-8B8720A55A79}"/>
              </a:ext>
            </a:extLst>
          </p:cNvPr>
          <p:cNvSpPr txBox="1"/>
          <p:nvPr/>
        </p:nvSpPr>
        <p:spPr>
          <a:xfrm>
            <a:off x="1376263" y="1805498"/>
            <a:ext cx="10515497" cy="830997"/>
          </a:xfrm>
          <a:prstGeom prst="rect">
            <a:avLst/>
          </a:prstGeom>
          <a:noFill/>
        </p:spPr>
        <p:txBody>
          <a:bodyPr wrap="square" rtlCol="0">
            <a:spAutoFit/>
          </a:bodyPr>
          <a:lstStyle/>
          <a:p>
            <a:r>
              <a:rPr lang="en-GB" sz="2400" b="1" dirty="0">
                <a:solidFill>
                  <a:srgbClr val="9011C9"/>
                </a:solidFill>
                <a:latin typeface="Calibri Light" panose="020F0302020204030204" pitchFamily="34" charset="0"/>
                <a:cs typeface="Calibri Light" panose="020F0302020204030204" pitchFamily="34" charset="0"/>
              </a:rPr>
              <a:t>Learning Objective:</a:t>
            </a:r>
          </a:p>
          <a:p>
            <a:r>
              <a:rPr lang="en-GB" sz="2400" dirty="0">
                <a:solidFill>
                  <a:schemeClr val="tx1">
                    <a:lumMod val="75000"/>
                    <a:lumOff val="25000"/>
                  </a:schemeClr>
                </a:solidFill>
                <a:latin typeface="Calibri Light" panose="020F0302020204030204" pitchFamily="34" charset="0"/>
                <a:cs typeface="Calibri Light" panose="020F0302020204030204" pitchFamily="34" charset="0"/>
              </a:rPr>
              <a:t>To use broadcast media to understand </a:t>
            </a:r>
            <a:r>
              <a:rPr lang="en-GB" sz="2400" b="1" dirty="0">
                <a:latin typeface="Calibri Light" panose="020F0302020204030204" pitchFamily="34" charset="0"/>
                <a:cs typeface="Calibri Light" panose="020F0302020204030204" pitchFamily="34" charset="0"/>
              </a:rPr>
              <a:t>eating disorders</a:t>
            </a:r>
            <a:r>
              <a:rPr lang="en-GB" sz="2400" b="1" dirty="0">
                <a:solidFill>
                  <a:schemeClr val="tx1">
                    <a:lumMod val="75000"/>
                    <a:lumOff val="25000"/>
                  </a:schemeClr>
                </a:solidFill>
                <a:latin typeface="Calibri Light" panose="020F0302020204030204" pitchFamily="34" charset="0"/>
                <a:cs typeface="Calibri Light" panose="020F0302020204030204" pitchFamily="34" charset="0"/>
              </a:rPr>
              <a:t>.</a:t>
            </a:r>
          </a:p>
        </p:txBody>
      </p:sp>
      <p:sp>
        <p:nvSpPr>
          <p:cNvPr id="25" name="TextBox 24">
            <a:extLst>
              <a:ext uri="{FF2B5EF4-FFF2-40B4-BE49-F238E27FC236}">
                <a16:creationId xmlns:a16="http://schemas.microsoft.com/office/drawing/2014/main" id="{34A562A4-B838-4D47-96A4-942AE1015829}"/>
              </a:ext>
            </a:extLst>
          </p:cNvPr>
          <p:cNvSpPr txBox="1"/>
          <p:nvPr/>
        </p:nvSpPr>
        <p:spPr>
          <a:xfrm>
            <a:off x="2027461" y="3092273"/>
            <a:ext cx="3019124" cy="1569660"/>
          </a:xfrm>
          <a:prstGeom prst="rect">
            <a:avLst/>
          </a:prstGeom>
          <a:noFill/>
        </p:spPr>
        <p:txBody>
          <a:bodyPr wrap="square" rtlCol="0">
            <a:spAutoFit/>
          </a:bodyPr>
          <a:lstStyle/>
          <a:p>
            <a:pPr algn="ctr"/>
            <a:r>
              <a:rPr lang="en-GB" sz="3200" b="1" dirty="0">
                <a:solidFill>
                  <a:srgbClr val="C82165"/>
                </a:solidFill>
                <a:latin typeface="Calibri Light" panose="020F0302020204030204" pitchFamily="34" charset="0"/>
                <a:cs typeface="Calibri Light" panose="020F0302020204030204" pitchFamily="34" charset="0"/>
              </a:rPr>
              <a:t>Starter</a:t>
            </a:r>
          </a:p>
          <a:p>
            <a:pPr algn="ctr"/>
            <a:r>
              <a:rPr lang="en-GB" sz="3200" dirty="0">
                <a:latin typeface="Calibri Light" panose="020F0302020204030204" pitchFamily="34" charset="0"/>
                <a:cs typeface="Calibri Light" panose="020F0302020204030204" pitchFamily="34" charset="0"/>
              </a:rPr>
              <a:t>What is an eating disorder?</a:t>
            </a:r>
          </a:p>
        </p:txBody>
      </p:sp>
      <p:sp>
        <p:nvSpPr>
          <p:cNvPr id="27" name="TextBox 26">
            <a:extLst>
              <a:ext uri="{FF2B5EF4-FFF2-40B4-BE49-F238E27FC236}">
                <a16:creationId xmlns:a16="http://schemas.microsoft.com/office/drawing/2014/main" id="{F92BB39C-07E8-42B9-9680-60544D540921}"/>
              </a:ext>
            </a:extLst>
          </p:cNvPr>
          <p:cNvSpPr txBox="1"/>
          <p:nvPr/>
        </p:nvSpPr>
        <p:spPr>
          <a:xfrm>
            <a:off x="5978554" y="3095837"/>
            <a:ext cx="4753626" cy="1569660"/>
          </a:xfrm>
          <a:prstGeom prst="rect">
            <a:avLst/>
          </a:prstGeom>
          <a:noFill/>
        </p:spPr>
        <p:txBody>
          <a:bodyPr wrap="square" rtlCol="0">
            <a:spAutoFit/>
          </a:bodyPr>
          <a:lstStyle/>
          <a:p>
            <a:pPr algn="ctr"/>
            <a:r>
              <a:rPr lang="en-GB" sz="3200" b="1" dirty="0">
                <a:solidFill>
                  <a:srgbClr val="3CBEB1"/>
                </a:solidFill>
                <a:latin typeface="Calibri Light" panose="020F0302020204030204" pitchFamily="34" charset="0"/>
                <a:cs typeface="Calibri Light" panose="020F0302020204030204" pitchFamily="34" charset="0"/>
              </a:rPr>
              <a:t>Challenge:</a:t>
            </a:r>
          </a:p>
          <a:p>
            <a:pPr algn="ctr"/>
            <a:r>
              <a:rPr lang="en-GB" sz="3200" dirty="0">
                <a:latin typeface="Calibri Light" panose="020F0302020204030204" pitchFamily="34" charset="0"/>
                <a:cs typeface="Calibri Light" panose="020F0302020204030204" pitchFamily="34" charset="0"/>
              </a:rPr>
              <a:t>Why do people suffer from eating disorders?</a:t>
            </a:r>
          </a:p>
        </p:txBody>
      </p:sp>
      <p:sp>
        <p:nvSpPr>
          <p:cNvPr id="3" name="TextBox 2">
            <a:extLst>
              <a:ext uri="{FF2B5EF4-FFF2-40B4-BE49-F238E27FC236}">
                <a16:creationId xmlns:a16="http://schemas.microsoft.com/office/drawing/2014/main" id="{AD44E597-C0EA-4CCE-8D2E-714F5A404B73}"/>
              </a:ext>
            </a:extLst>
          </p:cNvPr>
          <p:cNvSpPr txBox="1"/>
          <p:nvPr/>
        </p:nvSpPr>
        <p:spPr>
          <a:xfrm>
            <a:off x="1426128" y="5164842"/>
            <a:ext cx="9482459" cy="646331"/>
          </a:xfrm>
          <a:prstGeom prst="rect">
            <a:avLst/>
          </a:prstGeom>
          <a:noFill/>
          <a:ln w="28575">
            <a:solidFill>
              <a:srgbClr val="7030A0"/>
            </a:solidFill>
          </a:ln>
        </p:spPr>
        <p:txBody>
          <a:bodyPr wrap="square" rtlCol="0">
            <a:spAutoFit/>
          </a:bodyPr>
          <a:lstStyle/>
          <a:p>
            <a:pPr algn="ctr"/>
            <a:r>
              <a:rPr lang="en-GB" b="1" i="1" dirty="0">
                <a:solidFill>
                  <a:srgbClr val="9011C9"/>
                </a:solidFill>
                <a:latin typeface="Calibri Light" panose="020F0302020204030204" pitchFamily="34" charset="0"/>
                <a:cs typeface="Calibri Light" panose="020F0302020204030204" pitchFamily="34" charset="0"/>
              </a:rPr>
              <a:t>Useful Vocab</a:t>
            </a:r>
          </a:p>
          <a:p>
            <a:pPr algn="ctr"/>
            <a:r>
              <a:rPr lang="en-GB" b="1" i="1" dirty="0">
                <a:latin typeface="Calibri Light" panose="020F0302020204030204" pitchFamily="34" charset="0"/>
                <a:cs typeface="Calibri Light" panose="020F0302020204030204" pitchFamily="34" charset="0"/>
              </a:rPr>
              <a:t>Disorder: </a:t>
            </a:r>
            <a:r>
              <a:rPr lang="en-GB" i="1" dirty="0">
                <a:latin typeface="Calibri Light" panose="020F0302020204030204" pitchFamily="34" charset="0"/>
                <a:cs typeface="Calibri Light" panose="020F0302020204030204" pitchFamily="34" charset="0"/>
              </a:rPr>
              <a:t>a state of disruption</a:t>
            </a:r>
            <a:endParaRPr lang="en-GB" b="1" i="1" dirty="0">
              <a:latin typeface="Calibri Light" panose="020F0302020204030204" pitchFamily="34" charset="0"/>
              <a:cs typeface="Calibri Light" panose="020F0302020204030204" pitchFamily="34" charset="0"/>
            </a:endParaRPr>
          </a:p>
        </p:txBody>
      </p:sp>
      <p:sp>
        <p:nvSpPr>
          <p:cNvPr id="12" name="Rectangle 11">
            <a:extLst>
              <a:ext uri="{FF2B5EF4-FFF2-40B4-BE49-F238E27FC236}">
                <a16:creationId xmlns:a16="http://schemas.microsoft.com/office/drawing/2014/main" id="{FC693653-36AC-428B-A117-0D391573999C}"/>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a:extLst>
              <a:ext uri="{FF2B5EF4-FFF2-40B4-BE49-F238E27FC236}">
                <a16:creationId xmlns:a16="http://schemas.microsoft.com/office/drawing/2014/main" id="{C81A1F18-2546-4C98-8281-D3254988C78C}"/>
              </a:ext>
            </a:extLst>
          </p:cNvPr>
          <p:cNvPicPr>
            <a:picLocks noChangeAspect="1"/>
          </p:cNvPicPr>
          <p:nvPr/>
        </p:nvPicPr>
        <p:blipFill rotWithShape="1">
          <a:blip r:embed="rId2">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
        <p:nvSpPr>
          <p:cNvPr id="2" name="Rectangle 1">
            <a:extLst>
              <a:ext uri="{FF2B5EF4-FFF2-40B4-BE49-F238E27FC236}">
                <a16:creationId xmlns:a16="http://schemas.microsoft.com/office/drawing/2014/main" id="{825AB296-FCBB-4D1F-A912-89BF3722BB8A}"/>
              </a:ext>
            </a:extLst>
          </p:cNvPr>
          <p:cNvSpPr/>
          <p:nvPr/>
        </p:nvSpPr>
        <p:spPr>
          <a:xfrm>
            <a:off x="1426126" y="2835479"/>
            <a:ext cx="4261371" cy="2189526"/>
          </a:xfrm>
          <a:prstGeom prst="rect">
            <a:avLst/>
          </a:prstGeom>
          <a:noFill/>
          <a:ln w="28575">
            <a:solidFill>
              <a:srgbClr val="DC40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0A7FB6D7-5A9C-4A4D-995C-02C94289E66A}"/>
              </a:ext>
            </a:extLst>
          </p:cNvPr>
          <p:cNvSpPr/>
          <p:nvPr/>
        </p:nvSpPr>
        <p:spPr>
          <a:xfrm>
            <a:off x="5813571" y="2835255"/>
            <a:ext cx="5095016" cy="2189526"/>
          </a:xfrm>
          <a:prstGeom prst="rect">
            <a:avLst/>
          </a:prstGeom>
          <a:noFill/>
          <a:ln w="28575">
            <a:solidFill>
              <a:srgbClr val="3CB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9C1F4CE-587D-44EF-98E3-201BDF2E49A2}"/>
              </a:ext>
            </a:extLst>
          </p:cNvPr>
          <p:cNvPicPr>
            <a:picLocks noChangeAspect="1"/>
          </p:cNvPicPr>
          <p:nvPr/>
        </p:nvPicPr>
        <p:blipFill>
          <a:blip r:embed="rId3"/>
          <a:stretch>
            <a:fillRect/>
          </a:stretch>
        </p:blipFill>
        <p:spPr>
          <a:xfrm>
            <a:off x="0" y="0"/>
            <a:ext cx="12192000" cy="1663691"/>
          </a:xfrm>
          <a:prstGeom prst="rect">
            <a:avLst/>
          </a:prstGeom>
        </p:spPr>
      </p:pic>
    </p:spTree>
    <p:extLst>
      <p:ext uri="{BB962C8B-B14F-4D97-AF65-F5344CB8AC3E}">
        <p14:creationId xmlns:p14="http://schemas.microsoft.com/office/powerpoint/2010/main" val="1221850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74A8DE2-1051-4580-9E1B-1F93237ED158}"/>
              </a:ext>
            </a:extLst>
          </p:cNvPr>
          <p:cNvSpPr txBox="1"/>
          <p:nvPr/>
        </p:nvSpPr>
        <p:spPr>
          <a:xfrm>
            <a:off x="5388256" y="1429464"/>
            <a:ext cx="5436601" cy="923330"/>
          </a:xfrm>
          <a:prstGeom prst="rect">
            <a:avLst/>
          </a:prstGeom>
          <a:noFill/>
        </p:spPr>
        <p:txBody>
          <a:bodyPr wrap="square" rtlCol="0">
            <a:spAutoFit/>
          </a:bodyPr>
          <a:lstStyle/>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endParaRPr lang="en-GB" dirty="0"/>
          </a:p>
        </p:txBody>
      </p:sp>
      <p:sp>
        <p:nvSpPr>
          <p:cNvPr id="7" name="TextBox 6">
            <a:extLst>
              <a:ext uri="{FF2B5EF4-FFF2-40B4-BE49-F238E27FC236}">
                <a16:creationId xmlns:a16="http://schemas.microsoft.com/office/drawing/2014/main" id="{4A7BF70F-BC3C-47D3-AD3B-187ED7BCFC71}"/>
              </a:ext>
            </a:extLst>
          </p:cNvPr>
          <p:cNvSpPr txBox="1"/>
          <p:nvPr/>
        </p:nvSpPr>
        <p:spPr>
          <a:xfrm>
            <a:off x="5130422" y="2277718"/>
            <a:ext cx="6362432" cy="1569660"/>
          </a:xfrm>
          <a:prstGeom prst="rect">
            <a:avLst/>
          </a:prstGeom>
          <a:noFill/>
        </p:spPr>
        <p:txBody>
          <a:bodyPr wrap="square" rtlCol="0">
            <a:spAutoFit/>
          </a:bodyPr>
          <a:lstStyle/>
          <a:p>
            <a:r>
              <a:rPr lang="en-GB" sz="2400" dirty="0">
                <a:latin typeface="Calibri Light" panose="020F0302020204030204" pitchFamily="34" charset="0"/>
                <a:cs typeface="Calibri Light" panose="020F0302020204030204" pitchFamily="34" charset="0"/>
              </a:rPr>
              <a:t>We are going to watch some clips from an online series, </a:t>
            </a:r>
            <a:r>
              <a:rPr lang="en-GB" sz="2400" b="1" i="1" dirty="0">
                <a:latin typeface="Calibri Light" panose="020F0302020204030204" pitchFamily="34" charset="0"/>
                <a:cs typeface="Calibri Light" panose="020F0302020204030204" pitchFamily="34" charset="0"/>
              </a:rPr>
              <a:t>Overshadowed</a:t>
            </a:r>
            <a:r>
              <a:rPr lang="en-GB" sz="2400" dirty="0">
                <a:latin typeface="Calibri Light" panose="020F0302020204030204" pitchFamily="34" charset="0"/>
                <a:cs typeface="Calibri Light" panose="020F0302020204030204" pitchFamily="34" charset="0"/>
              </a:rPr>
              <a:t>, about a girl called Imogen who decides to document her life with her new camera. </a:t>
            </a:r>
          </a:p>
        </p:txBody>
      </p:sp>
      <p:sp>
        <p:nvSpPr>
          <p:cNvPr id="8" name="Rectangle 7">
            <a:extLst>
              <a:ext uri="{FF2B5EF4-FFF2-40B4-BE49-F238E27FC236}">
                <a16:creationId xmlns:a16="http://schemas.microsoft.com/office/drawing/2014/main" id="{78406D61-9BF6-4295-83FB-D0300BDBCBF4}"/>
              </a:ext>
            </a:extLst>
          </p:cNvPr>
          <p:cNvSpPr/>
          <p:nvPr/>
        </p:nvSpPr>
        <p:spPr>
          <a:xfrm>
            <a:off x="427839" y="4705926"/>
            <a:ext cx="10947871" cy="1569660"/>
          </a:xfrm>
          <a:prstGeom prst="rect">
            <a:avLst/>
          </a:prstGeom>
        </p:spPr>
        <p:txBody>
          <a:bodyPr wrap="square">
            <a:spAutoFit/>
          </a:bodyPr>
          <a:lstStyle/>
          <a:p>
            <a:pPr algn="ctr"/>
            <a:r>
              <a:rPr lang="en-GB" sz="2400" b="1" dirty="0">
                <a:solidFill>
                  <a:srgbClr val="7030A0"/>
                </a:solidFill>
                <a:latin typeface="Calibri Light" panose="020F0302020204030204" pitchFamily="34" charset="0"/>
                <a:cs typeface="Calibri Light" panose="020F0302020204030204" pitchFamily="34" charset="0"/>
              </a:rPr>
              <a:t>Remember</a:t>
            </a:r>
            <a:r>
              <a:rPr lang="en-GB" sz="2400" dirty="0">
                <a:solidFill>
                  <a:srgbClr val="7030A0"/>
                </a:solidFill>
                <a:latin typeface="Calibri Light" panose="020F0302020204030204" pitchFamily="34" charset="0"/>
                <a:cs typeface="Calibri Light" panose="020F0302020204030204" pitchFamily="34" charset="0"/>
              </a:rPr>
              <a:t>, when watching something personal and of a sensitive nature, we must always be </a:t>
            </a:r>
            <a:r>
              <a:rPr lang="en-GB" sz="2400" b="1" dirty="0">
                <a:solidFill>
                  <a:srgbClr val="7030A0"/>
                </a:solidFill>
                <a:latin typeface="Calibri Light" panose="020F0302020204030204" pitchFamily="34" charset="0"/>
                <a:cs typeface="Calibri Light" panose="020F0302020204030204" pitchFamily="34" charset="0"/>
              </a:rPr>
              <a:t>respectful</a:t>
            </a:r>
            <a:r>
              <a:rPr lang="en-GB" sz="2400" dirty="0">
                <a:solidFill>
                  <a:srgbClr val="7030A0"/>
                </a:solidFill>
                <a:latin typeface="Calibri Light" panose="020F0302020204030204" pitchFamily="34" charset="0"/>
                <a:cs typeface="Calibri Light" panose="020F0302020204030204" pitchFamily="34" charset="0"/>
              </a:rPr>
              <a:t> of others people’s </a:t>
            </a:r>
            <a:r>
              <a:rPr lang="en-GB" sz="2400" b="1" dirty="0">
                <a:solidFill>
                  <a:srgbClr val="7030A0"/>
                </a:solidFill>
                <a:latin typeface="Calibri Light" panose="020F0302020204030204" pitchFamily="34" charset="0"/>
                <a:cs typeface="Calibri Light" panose="020F0302020204030204" pitchFamily="34" charset="0"/>
              </a:rPr>
              <a:t>thoughts, feelings, and experiences</a:t>
            </a:r>
          </a:p>
          <a:p>
            <a:pPr algn="ctr"/>
            <a:endParaRPr lang="en-GB" sz="2400" dirty="0">
              <a:solidFill>
                <a:srgbClr val="B61A98"/>
              </a:solidFill>
              <a:latin typeface="Calibri Light" panose="020F0302020204030204" pitchFamily="34" charset="0"/>
              <a:cs typeface="Calibri Light" panose="020F0302020204030204" pitchFamily="34" charset="0"/>
            </a:endParaRPr>
          </a:p>
          <a:p>
            <a:pPr algn="ctr"/>
            <a:r>
              <a:rPr lang="en-GB" sz="2400" b="1" dirty="0">
                <a:solidFill>
                  <a:srgbClr val="FF6600"/>
                </a:solidFill>
                <a:latin typeface="Calibri Light" panose="020F0302020204030204" pitchFamily="34" charset="0"/>
                <a:cs typeface="Calibri Light" panose="020F0302020204030204" pitchFamily="34" charset="0"/>
              </a:rPr>
              <a:t>Why is this so important?</a:t>
            </a:r>
          </a:p>
        </p:txBody>
      </p:sp>
      <p:sp>
        <p:nvSpPr>
          <p:cNvPr id="11" name="Rectangle 10">
            <a:extLst>
              <a:ext uri="{FF2B5EF4-FFF2-40B4-BE49-F238E27FC236}">
                <a16:creationId xmlns:a16="http://schemas.microsoft.com/office/drawing/2014/main" id="{C9ECBCE0-357C-4D9B-B12E-EE32DED84FE5}"/>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23FF232F-BFC5-4C2A-8B7B-0E37DCBA2B2F}"/>
              </a:ext>
            </a:extLst>
          </p:cNvPr>
          <p:cNvPicPr>
            <a:picLocks noChangeAspect="1"/>
          </p:cNvPicPr>
          <p:nvPr/>
        </p:nvPicPr>
        <p:blipFill rotWithShape="1">
          <a:blip r:embed="rId2">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4" name="Picture 3">
            <a:extLst>
              <a:ext uri="{FF2B5EF4-FFF2-40B4-BE49-F238E27FC236}">
                <a16:creationId xmlns:a16="http://schemas.microsoft.com/office/drawing/2014/main" id="{06609241-4DD2-4B15-9597-DD39BE41E7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2307" y="2152074"/>
            <a:ext cx="3650279" cy="2053282"/>
          </a:xfrm>
          <a:prstGeom prst="rect">
            <a:avLst/>
          </a:prstGeom>
        </p:spPr>
      </p:pic>
      <p:sp>
        <p:nvSpPr>
          <p:cNvPr id="14" name="TextBox 13">
            <a:extLst>
              <a:ext uri="{FF2B5EF4-FFF2-40B4-BE49-F238E27FC236}">
                <a16:creationId xmlns:a16="http://schemas.microsoft.com/office/drawing/2014/main" id="{E7B1DB3E-0480-406A-8CF4-7FD053323AA8}"/>
              </a:ext>
            </a:extLst>
          </p:cNvPr>
          <p:cNvSpPr txBox="1"/>
          <p:nvPr/>
        </p:nvSpPr>
        <p:spPr>
          <a:xfrm>
            <a:off x="2249129" y="4191301"/>
            <a:ext cx="1988957" cy="261610"/>
          </a:xfrm>
          <a:prstGeom prst="rect">
            <a:avLst/>
          </a:prstGeom>
          <a:noFill/>
        </p:spPr>
        <p:txBody>
          <a:bodyPr wrap="square" rtlCol="0">
            <a:spAutoFit/>
          </a:bodyPr>
          <a:lstStyle/>
          <a:p>
            <a:pPr algn="r"/>
            <a:r>
              <a:rPr lang="en-GB" sz="1100" i="1" dirty="0">
                <a:latin typeface="Calibri Light" panose="020F0302020204030204" pitchFamily="34" charset="0"/>
                <a:cs typeface="Calibri Light" panose="020F0302020204030204" pitchFamily="34" charset="0"/>
              </a:rPr>
              <a:t>Credit: BBC Three (</a:t>
            </a:r>
            <a:r>
              <a:rPr lang="en-GB" sz="1100" i="1" dirty="0" err="1">
                <a:latin typeface="Calibri Light" panose="020F0302020204030204" pitchFamily="34" charset="0"/>
                <a:cs typeface="Calibri Light" panose="020F0302020204030204" pitchFamily="34" charset="0"/>
              </a:rPr>
              <a:t>OG:image</a:t>
            </a:r>
            <a:r>
              <a:rPr lang="en-GB" sz="1100" i="1" dirty="0">
                <a:latin typeface="Calibri Light" panose="020F0302020204030204" pitchFamily="34" charset="0"/>
                <a:cs typeface="Calibri Light" panose="020F0302020204030204" pitchFamily="34" charset="0"/>
              </a:rPr>
              <a:t>)</a:t>
            </a:r>
          </a:p>
        </p:txBody>
      </p:sp>
      <p:pic>
        <p:nvPicPr>
          <p:cNvPr id="10" name="Picture 9">
            <a:extLst>
              <a:ext uri="{FF2B5EF4-FFF2-40B4-BE49-F238E27FC236}">
                <a16:creationId xmlns:a16="http://schemas.microsoft.com/office/drawing/2014/main" id="{E59D78F7-01B2-4279-A995-0A23FB1F3F05}"/>
              </a:ext>
            </a:extLst>
          </p:cNvPr>
          <p:cNvPicPr>
            <a:picLocks noChangeAspect="1"/>
          </p:cNvPicPr>
          <p:nvPr/>
        </p:nvPicPr>
        <p:blipFill>
          <a:blip r:embed="rId4"/>
          <a:stretch>
            <a:fillRect/>
          </a:stretch>
        </p:blipFill>
        <p:spPr>
          <a:xfrm>
            <a:off x="0" y="0"/>
            <a:ext cx="12192000" cy="1663691"/>
          </a:xfrm>
          <a:prstGeom prst="rect">
            <a:avLst/>
          </a:prstGeom>
        </p:spPr>
      </p:pic>
    </p:spTree>
    <p:extLst>
      <p:ext uri="{BB962C8B-B14F-4D97-AF65-F5344CB8AC3E}">
        <p14:creationId xmlns:p14="http://schemas.microsoft.com/office/powerpoint/2010/main" val="184813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35B2A0F-B3F0-413E-9B09-1C163209ACD4}"/>
              </a:ext>
            </a:extLst>
          </p:cNvPr>
          <p:cNvSpPr/>
          <p:nvPr/>
        </p:nvSpPr>
        <p:spPr>
          <a:xfrm>
            <a:off x="268447" y="4437377"/>
            <a:ext cx="3509479" cy="800219"/>
          </a:xfrm>
          <a:prstGeom prst="rect">
            <a:avLst/>
          </a:prstGeom>
        </p:spPr>
        <p:txBody>
          <a:bodyPr wrap="square">
            <a:spAutoFit/>
          </a:bodyPr>
          <a:lstStyle/>
          <a:p>
            <a:r>
              <a:rPr lang="en-GB" sz="1400" dirty="0">
                <a:solidFill>
                  <a:srgbClr val="FF6600"/>
                </a:solidFill>
                <a:latin typeface="Calibri Light" panose="020F0302020204030204" pitchFamily="34" charset="0"/>
                <a:cs typeface="Calibri Light" panose="020F0302020204030204" pitchFamily="34" charset="0"/>
                <a:hlinkClick r:id="rId2">
                  <a:extLst>
                    <a:ext uri="{A12FA001-AC4F-418D-AE19-62706E023703}">
                      <ahyp:hlinkClr xmlns:ahyp="http://schemas.microsoft.com/office/drawing/2018/hyperlinkcolor" val="tx"/>
                    </a:ext>
                  </a:extLst>
                </a:hlinkClick>
              </a:rPr>
              <a:t>https://www.bbc.co.uk/iplayer/episode/p05h5vn4/overshadowed-series-1-episode-1</a:t>
            </a:r>
            <a:endParaRPr lang="en-GB" sz="1400" dirty="0">
              <a:solidFill>
                <a:srgbClr val="FF6600"/>
              </a:solidFill>
              <a:latin typeface="Calibri Light" panose="020F0302020204030204" pitchFamily="34" charset="0"/>
              <a:cs typeface="Calibri Light" panose="020F0302020204030204" pitchFamily="34" charset="0"/>
            </a:endParaRPr>
          </a:p>
          <a:p>
            <a:endParaRPr lang="en-GB" dirty="0">
              <a:latin typeface="Calibri Light" panose="020F0302020204030204" pitchFamily="34" charset="0"/>
              <a:cs typeface="Calibri Light" panose="020F0302020204030204" pitchFamily="34" charset="0"/>
            </a:endParaRPr>
          </a:p>
        </p:txBody>
      </p:sp>
      <p:sp>
        <p:nvSpPr>
          <p:cNvPr id="7" name="TextBox 6">
            <a:extLst>
              <a:ext uri="{FF2B5EF4-FFF2-40B4-BE49-F238E27FC236}">
                <a16:creationId xmlns:a16="http://schemas.microsoft.com/office/drawing/2014/main" id="{6C895F64-EE12-4CF8-9003-A83CB561D63B}"/>
              </a:ext>
            </a:extLst>
          </p:cNvPr>
          <p:cNvSpPr txBox="1"/>
          <p:nvPr/>
        </p:nvSpPr>
        <p:spPr>
          <a:xfrm>
            <a:off x="836133" y="5312106"/>
            <a:ext cx="9325698" cy="707886"/>
          </a:xfrm>
          <a:prstGeom prst="rect">
            <a:avLst/>
          </a:prstGeom>
          <a:noFill/>
          <a:ln w="28575">
            <a:solidFill>
              <a:srgbClr val="9011C9"/>
            </a:solidFill>
          </a:ln>
        </p:spPr>
        <p:txBody>
          <a:bodyPr wrap="square" rtlCol="0">
            <a:spAutoFit/>
          </a:bodyPr>
          <a:lstStyle/>
          <a:p>
            <a:pPr algn="ctr"/>
            <a:r>
              <a:rPr lang="en-GB" sz="2000" b="1" dirty="0">
                <a:solidFill>
                  <a:srgbClr val="7030A0"/>
                </a:solidFill>
                <a:latin typeface="Calibri Light" panose="020F0302020204030204" pitchFamily="34" charset="0"/>
                <a:cs typeface="Calibri Light" panose="020F0302020204030204" pitchFamily="34" charset="0"/>
              </a:rPr>
              <a:t>Task</a:t>
            </a:r>
            <a:r>
              <a:rPr lang="en-GB" sz="2000" dirty="0">
                <a:solidFill>
                  <a:srgbClr val="7030A0"/>
                </a:solidFill>
                <a:latin typeface="Calibri Light" panose="020F0302020204030204" pitchFamily="34" charset="0"/>
                <a:cs typeface="Calibri Light" panose="020F0302020204030204" pitchFamily="34" charset="0"/>
              </a:rPr>
              <a:t>: </a:t>
            </a:r>
            <a:r>
              <a:rPr lang="en-GB" sz="2000" dirty="0">
                <a:latin typeface="Calibri Light" panose="020F0302020204030204" pitchFamily="34" charset="0"/>
                <a:cs typeface="Calibri Light" panose="020F0302020204030204" pitchFamily="34" charset="0"/>
              </a:rPr>
              <a:t>As we watch, write down </a:t>
            </a:r>
            <a:r>
              <a:rPr lang="en-GB" sz="2000" b="1" dirty="0">
                <a:latin typeface="Calibri Light" panose="020F0302020204030204" pitchFamily="34" charset="0"/>
                <a:cs typeface="Calibri Light" panose="020F0302020204030204" pitchFamily="34" charset="0"/>
              </a:rPr>
              <a:t>adjectives and phrases </a:t>
            </a:r>
            <a:r>
              <a:rPr lang="en-GB" sz="2000" dirty="0">
                <a:latin typeface="Calibri Light" panose="020F0302020204030204" pitchFamily="34" charset="0"/>
                <a:cs typeface="Calibri Light" panose="020F0302020204030204" pitchFamily="34" charset="0"/>
              </a:rPr>
              <a:t>you would use to </a:t>
            </a:r>
            <a:r>
              <a:rPr lang="en-GB" sz="2000" b="1" dirty="0">
                <a:latin typeface="Calibri Light" panose="020F0302020204030204" pitchFamily="34" charset="0"/>
                <a:cs typeface="Calibri Light" panose="020F0302020204030204" pitchFamily="34" charset="0"/>
              </a:rPr>
              <a:t>describe Imogen</a:t>
            </a:r>
            <a:r>
              <a:rPr lang="en-GB" sz="2000" dirty="0">
                <a:latin typeface="Calibri Light" panose="020F0302020204030204" pitchFamily="34" charset="0"/>
                <a:cs typeface="Calibri Light" panose="020F0302020204030204" pitchFamily="34" charset="0"/>
              </a:rPr>
              <a:t>.</a:t>
            </a:r>
          </a:p>
          <a:p>
            <a:pPr algn="ctr"/>
            <a:r>
              <a:rPr lang="en-GB" sz="2000" dirty="0">
                <a:latin typeface="Calibri Light" panose="020F0302020204030204" pitchFamily="34" charset="0"/>
                <a:cs typeface="Calibri Light" panose="020F0302020204030204" pitchFamily="34" charset="0"/>
              </a:rPr>
              <a:t>Be prepared to </a:t>
            </a:r>
            <a:r>
              <a:rPr lang="en-GB" sz="2000" b="1" dirty="0">
                <a:latin typeface="Calibri Light" panose="020F0302020204030204" pitchFamily="34" charset="0"/>
                <a:cs typeface="Calibri Light" panose="020F0302020204030204" pitchFamily="34" charset="0"/>
              </a:rPr>
              <a:t>explain </a:t>
            </a:r>
            <a:r>
              <a:rPr lang="en-GB" sz="2000" dirty="0">
                <a:latin typeface="Calibri Light" panose="020F0302020204030204" pitchFamily="34" charset="0"/>
                <a:cs typeface="Calibri Light" panose="020F0302020204030204" pitchFamily="34" charset="0"/>
              </a:rPr>
              <a:t>why you have chosen them.</a:t>
            </a:r>
          </a:p>
        </p:txBody>
      </p:sp>
      <p:sp>
        <p:nvSpPr>
          <p:cNvPr id="8" name="Rectangle 7">
            <a:extLst>
              <a:ext uri="{FF2B5EF4-FFF2-40B4-BE49-F238E27FC236}">
                <a16:creationId xmlns:a16="http://schemas.microsoft.com/office/drawing/2014/main" id="{C35155F3-87E1-4161-B65B-D0F6E4860DEB}"/>
              </a:ext>
            </a:extLst>
          </p:cNvPr>
          <p:cNvSpPr/>
          <p:nvPr/>
        </p:nvSpPr>
        <p:spPr>
          <a:xfrm>
            <a:off x="4311940" y="2413953"/>
            <a:ext cx="7549409" cy="2246769"/>
          </a:xfrm>
          <a:prstGeom prst="rect">
            <a:avLst/>
          </a:prstGeom>
          <a:ln>
            <a:noFill/>
          </a:ln>
        </p:spPr>
        <p:txBody>
          <a:bodyPr wrap="square">
            <a:spAutoFit/>
          </a:bodyPr>
          <a:lstStyle/>
          <a:p>
            <a:r>
              <a:rPr lang="en-GB" sz="2000" dirty="0">
                <a:latin typeface="Calibri Light" panose="020F0302020204030204" pitchFamily="34" charset="0"/>
                <a:cs typeface="Calibri Light" panose="020F0302020204030204" pitchFamily="34" charset="0"/>
              </a:rPr>
              <a:t>Imogen’s is </a:t>
            </a:r>
            <a:r>
              <a:rPr lang="en-GB" sz="2000" b="1" dirty="0">
                <a:latin typeface="Calibri Light" panose="020F0302020204030204" pitchFamily="34" charset="0"/>
                <a:cs typeface="Calibri Light" panose="020F0302020204030204" pitchFamily="34" charset="0"/>
              </a:rPr>
              <a:t>experiencing a lot </a:t>
            </a:r>
            <a:r>
              <a:rPr lang="en-GB" sz="2000" dirty="0">
                <a:latin typeface="Calibri Light" panose="020F0302020204030204" pitchFamily="34" charset="0"/>
                <a:cs typeface="Calibri Light" panose="020F0302020204030204" pitchFamily="34" charset="0"/>
              </a:rPr>
              <a:t>of things that many of us  can relate to:</a:t>
            </a:r>
          </a:p>
          <a:p>
            <a:endParaRPr lang="en-GB" sz="2000" dirty="0">
              <a:latin typeface="Calibri Light" panose="020F0302020204030204" pitchFamily="34" charset="0"/>
              <a:cs typeface="Calibri Light" panose="020F0302020204030204" pitchFamily="34" charset="0"/>
            </a:endParaRPr>
          </a:p>
          <a:p>
            <a:pPr marL="285750" indent="-28575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She feels like she must be </a:t>
            </a:r>
            <a:r>
              <a:rPr lang="en-GB" sz="2000" b="1" dirty="0">
                <a:latin typeface="Calibri Light" panose="020F0302020204030204" pitchFamily="34" charset="0"/>
                <a:cs typeface="Calibri Light" panose="020F0302020204030204" pitchFamily="34" charset="0"/>
              </a:rPr>
              <a:t>weird</a:t>
            </a:r>
            <a:r>
              <a:rPr lang="en-GB" sz="2000" dirty="0">
                <a:latin typeface="Calibri Light" panose="020F0302020204030204" pitchFamily="34" charset="0"/>
                <a:cs typeface="Calibri Light" panose="020F0302020204030204" pitchFamily="34" charset="0"/>
              </a:rPr>
              <a:t> because she’s never had a boyfriend.</a:t>
            </a:r>
          </a:p>
          <a:p>
            <a:pPr marL="285750" indent="-28575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She is </a:t>
            </a:r>
            <a:r>
              <a:rPr lang="en-GB" sz="2000" b="1" dirty="0">
                <a:latin typeface="Calibri Light" panose="020F0302020204030204" pitchFamily="34" charset="0"/>
                <a:cs typeface="Calibri Light" panose="020F0302020204030204" pitchFamily="34" charset="0"/>
              </a:rPr>
              <a:t>not happy </a:t>
            </a:r>
            <a:r>
              <a:rPr lang="en-GB" sz="2000" dirty="0">
                <a:latin typeface="Calibri Light" panose="020F0302020204030204" pitchFamily="34" charset="0"/>
                <a:cs typeface="Calibri Light" panose="020F0302020204030204" pitchFamily="34" charset="0"/>
              </a:rPr>
              <a:t>about the way she </a:t>
            </a:r>
            <a:r>
              <a:rPr lang="en-GB" sz="2000" b="1" dirty="0">
                <a:latin typeface="Calibri Light" panose="020F0302020204030204" pitchFamily="34" charset="0"/>
                <a:cs typeface="Calibri Light" panose="020F0302020204030204" pitchFamily="34" charset="0"/>
              </a:rPr>
              <a:t>looks</a:t>
            </a:r>
          </a:p>
          <a:p>
            <a:pPr marL="285750" indent="-28575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She wants to </a:t>
            </a:r>
            <a:r>
              <a:rPr lang="en-GB" sz="2000" b="1" dirty="0">
                <a:latin typeface="Calibri Light" panose="020F0302020204030204" pitchFamily="34" charset="0"/>
                <a:cs typeface="Calibri Light" panose="020F0302020204030204" pitchFamily="34" charset="0"/>
              </a:rPr>
              <a:t>get in shape </a:t>
            </a:r>
            <a:r>
              <a:rPr lang="en-GB" sz="2000" dirty="0">
                <a:latin typeface="Calibri Light" panose="020F0302020204030204" pitchFamily="34" charset="0"/>
                <a:cs typeface="Calibri Light" panose="020F0302020204030204" pitchFamily="34" charset="0"/>
              </a:rPr>
              <a:t>to look and feel better – her </a:t>
            </a:r>
            <a:r>
              <a:rPr lang="en-GB" sz="2000" b="1" dirty="0">
                <a:latin typeface="Calibri Light" panose="020F0302020204030204" pitchFamily="34" charset="0"/>
                <a:cs typeface="Calibri Light" panose="020F0302020204030204" pitchFamily="34" charset="0"/>
              </a:rPr>
              <a:t>mum talks about </a:t>
            </a:r>
            <a:r>
              <a:rPr lang="en-GB" sz="2000" dirty="0">
                <a:latin typeface="Calibri Light" panose="020F0302020204030204" pitchFamily="34" charset="0"/>
                <a:cs typeface="Calibri Light" panose="020F0302020204030204" pitchFamily="34" charset="0"/>
              </a:rPr>
              <a:t>her own </a:t>
            </a:r>
            <a:r>
              <a:rPr lang="en-GB" sz="2000" b="1" dirty="0">
                <a:latin typeface="Calibri Light" panose="020F0302020204030204" pitchFamily="34" charset="0"/>
                <a:cs typeface="Calibri Light" panose="020F0302020204030204" pitchFamily="34" charset="0"/>
              </a:rPr>
              <a:t>dieting</a:t>
            </a:r>
            <a:r>
              <a:rPr lang="en-GB" sz="2000" dirty="0">
                <a:latin typeface="Calibri Light" panose="020F0302020204030204" pitchFamily="34" charset="0"/>
                <a:cs typeface="Calibri Light" panose="020F0302020204030204" pitchFamily="34" charset="0"/>
              </a:rPr>
              <a:t> quite a lot</a:t>
            </a:r>
          </a:p>
          <a:p>
            <a:pPr marL="285750" indent="-285750">
              <a:buFont typeface="Arial" panose="020B0604020202020204" pitchFamily="34" charset="0"/>
              <a:buChar char="•"/>
            </a:pPr>
            <a:r>
              <a:rPr lang="en-GB" sz="2000" dirty="0">
                <a:latin typeface="Calibri Light" panose="020F0302020204030204" pitchFamily="34" charset="0"/>
                <a:cs typeface="Calibri Light" panose="020F0302020204030204" pitchFamily="34" charset="0"/>
              </a:rPr>
              <a:t>Her </a:t>
            </a:r>
            <a:r>
              <a:rPr lang="en-GB" sz="2000" b="1" dirty="0">
                <a:latin typeface="Calibri Light" panose="020F0302020204030204" pitchFamily="34" charset="0"/>
                <a:cs typeface="Calibri Light" panose="020F0302020204030204" pitchFamily="34" charset="0"/>
              </a:rPr>
              <a:t>parents split up </a:t>
            </a:r>
            <a:r>
              <a:rPr lang="en-GB" sz="2000" dirty="0">
                <a:latin typeface="Calibri Light" panose="020F0302020204030204" pitchFamily="34" charset="0"/>
                <a:cs typeface="Calibri Light" panose="020F0302020204030204" pitchFamily="34" charset="0"/>
              </a:rPr>
              <a:t>last year</a:t>
            </a:r>
          </a:p>
        </p:txBody>
      </p:sp>
      <p:sp>
        <p:nvSpPr>
          <p:cNvPr id="3" name="Rectangle 2">
            <a:extLst>
              <a:ext uri="{FF2B5EF4-FFF2-40B4-BE49-F238E27FC236}">
                <a16:creationId xmlns:a16="http://schemas.microsoft.com/office/drawing/2014/main" id="{5C0CBC7D-177F-4DC5-BDEA-D413104AA473}"/>
              </a:ext>
            </a:extLst>
          </p:cNvPr>
          <p:cNvSpPr/>
          <p:nvPr/>
        </p:nvSpPr>
        <p:spPr>
          <a:xfrm>
            <a:off x="4303551" y="1924774"/>
            <a:ext cx="2390863" cy="400110"/>
          </a:xfrm>
          <a:prstGeom prst="rect">
            <a:avLst/>
          </a:prstGeom>
        </p:spPr>
        <p:txBody>
          <a:bodyPr wrap="square">
            <a:spAutoFit/>
          </a:bodyPr>
          <a:lstStyle/>
          <a:p>
            <a:r>
              <a:rPr lang="en-GB" sz="2000" b="1" dirty="0">
                <a:solidFill>
                  <a:srgbClr val="7030A0"/>
                </a:solidFill>
                <a:latin typeface="Calibri Light" panose="020F0302020204030204" pitchFamily="34" charset="0"/>
                <a:cs typeface="Calibri Light" panose="020F0302020204030204" pitchFamily="34" charset="0"/>
              </a:rPr>
              <a:t>Clip 1 </a:t>
            </a:r>
            <a:r>
              <a:rPr lang="en-GB" sz="2000" dirty="0">
                <a:solidFill>
                  <a:srgbClr val="7030A0"/>
                </a:solidFill>
                <a:latin typeface="Calibri Light" panose="020F0302020204030204" pitchFamily="34" charset="0"/>
                <a:cs typeface="Calibri Light" panose="020F0302020204030204" pitchFamily="34" charset="0"/>
              </a:rPr>
              <a:t>– 00:00-1:00</a:t>
            </a:r>
          </a:p>
        </p:txBody>
      </p:sp>
      <p:sp>
        <p:nvSpPr>
          <p:cNvPr id="13" name="Rectangle 12">
            <a:extLst>
              <a:ext uri="{FF2B5EF4-FFF2-40B4-BE49-F238E27FC236}">
                <a16:creationId xmlns:a16="http://schemas.microsoft.com/office/drawing/2014/main" id="{719195C6-704C-457F-AAF2-7C70B949515D}"/>
              </a:ext>
            </a:extLst>
          </p:cNvPr>
          <p:cNvSpPr/>
          <p:nvPr/>
        </p:nvSpPr>
        <p:spPr>
          <a:xfrm>
            <a:off x="0" y="6476301"/>
            <a:ext cx="12192000" cy="432033"/>
          </a:xfrm>
          <a:prstGeom prst="rect">
            <a:avLst/>
          </a:prstGeom>
          <a:solidFill>
            <a:srgbClr val="9011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a:extLst>
              <a:ext uri="{FF2B5EF4-FFF2-40B4-BE49-F238E27FC236}">
                <a16:creationId xmlns:a16="http://schemas.microsoft.com/office/drawing/2014/main" id="{BA663DFB-24A3-4907-BD15-7BA51869A06B}"/>
              </a:ext>
            </a:extLst>
          </p:cNvPr>
          <p:cNvPicPr>
            <a:picLocks noChangeAspect="1"/>
          </p:cNvPicPr>
          <p:nvPr/>
        </p:nvPicPr>
        <p:blipFill rotWithShape="1">
          <a:blip r:embed="rId3">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8" name="Picture 17">
            <a:extLst>
              <a:ext uri="{FF2B5EF4-FFF2-40B4-BE49-F238E27FC236}">
                <a16:creationId xmlns:a16="http://schemas.microsoft.com/office/drawing/2014/main" id="{7ADACF3A-25DE-4B98-8DB8-1D2823385FC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4193" y="2021532"/>
            <a:ext cx="3650279" cy="2053282"/>
          </a:xfrm>
          <a:prstGeom prst="rect">
            <a:avLst/>
          </a:prstGeom>
        </p:spPr>
      </p:pic>
      <p:sp>
        <p:nvSpPr>
          <p:cNvPr id="19" name="TextBox 18">
            <a:extLst>
              <a:ext uri="{FF2B5EF4-FFF2-40B4-BE49-F238E27FC236}">
                <a16:creationId xmlns:a16="http://schemas.microsoft.com/office/drawing/2014/main" id="{B4978C03-142D-4A05-8E37-7A0291720E3C}"/>
              </a:ext>
            </a:extLst>
          </p:cNvPr>
          <p:cNvSpPr txBox="1"/>
          <p:nvPr/>
        </p:nvSpPr>
        <p:spPr>
          <a:xfrm>
            <a:off x="2089532" y="4037325"/>
            <a:ext cx="1988957" cy="261610"/>
          </a:xfrm>
          <a:prstGeom prst="rect">
            <a:avLst/>
          </a:prstGeom>
          <a:noFill/>
        </p:spPr>
        <p:txBody>
          <a:bodyPr wrap="square" rtlCol="0">
            <a:spAutoFit/>
          </a:bodyPr>
          <a:lstStyle/>
          <a:p>
            <a:pPr algn="r"/>
            <a:r>
              <a:rPr lang="en-GB" sz="1100" i="1" dirty="0">
                <a:latin typeface="Calibri Light" panose="020F0302020204030204" pitchFamily="34" charset="0"/>
                <a:cs typeface="Calibri Light" panose="020F0302020204030204" pitchFamily="34" charset="0"/>
              </a:rPr>
              <a:t>Credit: BBC Three (</a:t>
            </a:r>
            <a:r>
              <a:rPr lang="en-GB" sz="1100" i="1" dirty="0" err="1">
                <a:latin typeface="Calibri Light" panose="020F0302020204030204" pitchFamily="34" charset="0"/>
                <a:cs typeface="Calibri Light" panose="020F0302020204030204" pitchFamily="34" charset="0"/>
              </a:rPr>
              <a:t>OG:image</a:t>
            </a:r>
            <a:r>
              <a:rPr lang="en-GB" sz="1100" i="1" dirty="0">
                <a:latin typeface="Calibri Light" panose="020F0302020204030204" pitchFamily="34" charset="0"/>
                <a:cs typeface="Calibri Light" panose="020F0302020204030204" pitchFamily="34" charset="0"/>
              </a:rPr>
              <a:t>)</a:t>
            </a:r>
          </a:p>
        </p:txBody>
      </p:sp>
      <p:pic>
        <p:nvPicPr>
          <p:cNvPr id="12" name="Picture 11">
            <a:extLst>
              <a:ext uri="{FF2B5EF4-FFF2-40B4-BE49-F238E27FC236}">
                <a16:creationId xmlns:a16="http://schemas.microsoft.com/office/drawing/2014/main" id="{F1EB79BF-E7FE-47A8-AB17-ECD0589D0601}"/>
              </a:ext>
            </a:extLst>
          </p:cNvPr>
          <p:cNvPicPr>
            <a:picLocks noChangeAspect="1"/>
          </p:cNvPicPr>
          <p:nvPr/>
        </p:nvPicPr>
        <p:blipFill>
          <a:blip r:embed="rId5"/>
          <a:stretch>
            <a:fillRect/>
          </a:stretch>
        </p:blipFill>
        <p:spPr>
          <a:xfrm>
            <a:off x="0" y="0"/>
            <a:ext cx="12192000" cy="1663691"/>
          </a:xfrm>
          <a:prstGeom prst="rect">
            <a:avLst/>
          </a:prstGeom>
        </p:spPr>
      </p:pic>
    </p:spTree>
    <p:extLst>
      <p:ext uri="{BB962C8B-B14F-4D97-AF65-F5344CB8AC3E}">
        <p14:creationId xmlns:p14="http://schemas.microsoft.com/office/powerpoint/2010/main" val="1668689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mic sa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1557</Words>
  <Application>Microsoft Office PowerPoint</Application>
  <PresentationFormat>Widescreen</PresentationFormat>
  <Paragraphs>112</Paragraphs>
  <Slides>14</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Eating Disorders Awareness Week</dc:title>
  <dc:creator>Anna Costello</dc:creator>
  <cp:lastModifiedBy>Rebecca Clark</cp:lastModifiedBy>
  <cp:revision>24</cp:revision>
  <dcterms:created xsi:type="dcterms:W3CDTF">2020-01-07T16:30:20Z</dcterms:created>
  <dcterms:modified xsi:type="dcterms:W3CDTF">2020-02-20T12:59:52Z</dcterms:modified>
</cp:coreProperties>
</file>