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59" r:id="rId4"/>
    <p:sldId id="262" r:id="rId5"/>
    <p:sldId id="261" r:id="rId6"/>
    <p:sldId id="26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6374" autoAdjust="0"/>
  </p:normalViewPr>
  <p:slideViewPr>
    <p:cSldViewPr snapToGrid="0">
      <p:cViewPr>
        <p:scale>
          <a:sx n="100" d="100"/>
          <a:sy n="100" d="100"/>
        </p:scale>
        <p:origin x="708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713B5B-0A3D-40F5-BB15-11E0970BB431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8B76C3-2081-4839-A8F6-4082DAE19A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8835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A9E3ED-3559-4630-8DE1-D7459922045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31457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A9E3ED-3559-4630-8DE1-D7459922045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80351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A9E3ED-3559-4630-8DE1-D7459922045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90896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A9E3ED-3559-4630-8DE1-D7459922045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17010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A9E3ED-3559-4630-8DE1-D7459922045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70063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A9E3ED-3559-4630-8DE1-D7459922045F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4051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4C2C4-230E-4059-BE79-B548442B5D7B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3B60D-09F1-4295-A253-4C4871275C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7160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4C2C4-230E-4059-BE79-B548442B5D7B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3B60D-09F1-4295-A253-4C4871275C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2593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4C2C4-230E-4059-BE79-B548442B5D7B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3B60D-09F1-4295-A253-4C4871275C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113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4C2C4-230E-4059-BE79-B548442B5D7B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3B60D-09F1-4295-A253-4C4871275C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6732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4C2C4-230E-4059-BE79-B548442B5D7B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3B60D-09F1-4295-A253-4C4871275C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058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4C2C4-230E-4059-BE79-B548442B5D7B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3B60D-09F1-4295-A253-4C4871275C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39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4C2C4-230E-4059-BE79-B548442B5D7B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3B60D-09F1-4295-A253-4C4871275C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6426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4C2C4-230E-4059-BE79-B548442B5D7B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3B60D-09F1-4295-A253-4C4871275C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9068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4C2C4-230E-4059-BE79-B548442B5D7B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3B60D-09F1-4295-A253-4C4871275C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8882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4C2C4-230E-4059-BE79-B548442B5D7B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3B60D-09F1-4295-A253-4C4871275C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291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4C2C4-230E-4059-BE79-B548442B5D7B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3B60D-09F1-4295-A253-4C4871275C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8179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4C2C4-230E-4059-BE79-B548442B5D7B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D3B60D-09F1-4295-A253-4C4871275C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7989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channel4.com/programmes/the-job-interview/videos/all/s1-ep4-faux-caller/5069247563001" TargetMode="External"/><Relationship Id="rId5" Type="http://schemas.openxmlformats.org/officeDocument/2006/relationships/image" Target="../media/image3.jpe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channel4.com/programmes/the-job-interview/videos/all/s1-ep4-faux-caller/5069247563001" TargetMode="External"/><Relationship Id="rId5" Type="http://schemas.openxmlformats.org/officeDocument/2006/relationships/image" Target="../media/image3.jpe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channel4.com/programmes/the-job-interview/videos/all/s1-ep4-faux-caller/5069247563001" TargetMode="External"/><Relationship Id="rId5" Type="http://schemas.openxmlformats.org/officeDocument/2006/relationships/image" Target="../media/image3.jpe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4.png"/><Relationship Id="rId4" Type="http://schemas.openxmlformats.org/officeDocument/2006/relationships/hyperlink" Target="https://www.channel4.com/programmes/the-job-interview/videos/all/s1-ep4-faux-caller/506924756300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D459BD-0CC9-4F9C-8B20-8B8BC51919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8564" y="-181993"/>
            <a:ext cx="10954871" cy="1011237"/>
          </a:xfrm>
        </p:spPr>
        <p:txBody>
          <a:bodyPr>
            <a:normAutofit/>
          </a:bodyPr>
          <a:lstStyle/>
          <a:p>
            <a:r>
              <a:rPr lang="en-GB" sz="4400" b="1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Careers week - Interviews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8BA85C8-4D1C-46D5-B4F1-4DF398D8531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642"/>
          <a:stretch/>
        </p:blipFill>
        <p:spPr>
          <a:xfrm>
            <a:off x="10807987" y="5838119"/>
            <a:ext cx="1237920" cy="544866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6273259" y="2050491"/>
            <a:ext cx="5191741" cy="1148648"/>
          </a:xfrm>
          <a:prstGeom prst="rect">
            <a:avLst/>
          </a:prstGeom>
          <a:ln w="28575"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GB" sz="3200" dirty="0"/>
              <a:t>In what situations might you have to attend an </a:t>
            </a:r>
            <a:r>
              <a:rPr lang="en-GB" sz="3200" b="1" dirty="0">
                <a:solidFill>
                  <a:srgbClr val="00B050"/>
                </a:solidFill>
              </a:rPr>
              <a:t>interview</a:t>
            </a:r>
            <a:r>
              <a:rPr lang="en-GB" sz="3200" dirty="0"/>
              <a:t>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343275" y="5301389"/>
            <a:ext cx="22823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200" i="1" dirty="0"/>
              <a:t>Credit: </a:t>
            </a:r>
            <a:r>
              <a:rPr lang="en-GB" sz="1200" i="1" dirty="0" err="1"/>
              <a:t>StockSnap</a:t>
            </a:r>
            <a:r>
              <a:rPr lang="en-GB" sz="1200" i="1" dirty="0"/>
              <a:t> (pixabay.com)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504795" y="3473505"/>
            <a:ext cx="496020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A Job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Work Experience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College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University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D3CABF3-AE57-4F38-9E4C-17FC4413A345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281" b="23208"/>
          <a:stretch/>
        </p:blipFill>
        <p:spPr>
          <a:xfrm>
            <a:off x="0" y="-20320"/>
            <a:ext cx="12192000" cy="1607643"/>
          </a:xfrm>
          <a:prstGeom prst="rect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954DFAC9-75D4-478E-B163-8972FCFC29E5}"/>
              </a:ext>
            </a:extLst>
          </p:cNvPr>
          <p:cNvSpPr txBox="1">
            <a:spLocks/>
          </p:cNvSpPr>
          <p:nvPr/>
        </p:nvSpPr>
        <p:spPr>
          <a:xfrm>
            <a:off x="618563" y="197046"/>
            <a:ext cx="10954871" cy="10112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Careers Week - Interviews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934AC8B-8D11-40AD-8DAB-194BD0E428EF}"/>
              </a:ext>
            </a:extLst>
          </p:cNvPr>
          <p:cNvSpPr/>
          <p:nvPr/>
        </p:nvSpPr>
        <p:spPr>
          <a:xfrm>
            <a:off x="0" y="6478538"/>
            <a:ext cx="12192000" cy="39624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C4AB183-B3FA-4630-B25A-0226A8F3B8F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624" y="2136055"/>
            <a:ext cx="4726305" cy="3153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6146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F8BA85C8-4D1C-46D5-B4F1-4DF398D8531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642"/>
          <a:stretch/>
        </p:blipFill>
        <p:spPr>
          <a:xfrm>
            <a:off x="10807987" y="5838119"/>
            <a:ext cx="1237920" cy="544866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6524625" y="2320015"/>
            <a:ext cx="4960205" cy="2089803"/>
          </a:xfrm>
          <a:prstGeom prst="rect">
            <a:avLst/>
          </a:prstGeom>
          <a:ln w="2857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GB" sz="4000" dirty="0"/>
              <a:t>How do people tend to </a:t>
            </a:r>
            <a:r>
              <a:rPr lang="en-GB" sz="4000" b="1" dirty="0"/>
              <a:t>feel</a:t>
            </a:r>
            <a:r>
              <a:rPr lang="en-GB" sz="4000" dirty="0"/>
              <a:t> about interviews?</a:t>
            </a:r>
          </a:p>
          <a:p>
            <a:pPr algn="ctr">
              <a:lnSpc>
                <a:spcPct val="110000"/>
              </a:lnSpc>
            </a:pPr>
            <a:endParaRPr lang="en-GB" sz="40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067A4A0-6356-4DBD-8E16-1FB1AC12AF68}"/>
              </a:ext>
            </a:extLst>
          </p:cNvPr>
          <p:cNvSpPr/>
          <p:nvPr/>
        </p:nvSpPr>
        <p:spPr>
          <a:xfrm>
            <a:off x="0" y="6478538"/>
            <a:ext cx="12192000" cy="39624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D658B47-5718-4106-AE3A-F1FA266EBAE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12192000" cy="158238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2D77314-740F-4E9B-8534-6EF6D886E47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624" y="2136055"/>
            <a:ext cx="4726305" cy="3153332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364A654F-01E9-4D34-9812-214EB777A6CA}"/>
              </a:ext>
            </a:extLst>
          </p:cNvPr>
          <p:cNvSpPr txBox="1"/>
          <p:nvPr/>
        </p:nvSpPr>
        <p:spPr>
          <a:xfrm>
            <a:off x="3343275" y="5301389"/>
            <a:ext cx="22823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200" i="1" dirty="0"/>
              <a:t>Credit: </a:t>
            </a:r>
            <a:r>
              <a:rPr lang="en-GB" sz="1200" i="1" dirty="0" err="1"/>
              <a:t>StockSnap</a:t>
            </a:r>
            <a:r>
              <a:rPr lang="en-GB" sz="1200" i="1" dirty="0"/>
              <a:t> (pixabay.com)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3684DD2-7106-4D14-BE59-425A56E26545}"/>
              </a:ext>
            </a:extLst>
          </p:cNvPr>
          <p:cNvSpPr txBox="1"/>
          <p:nvPr/>
        </p:nvSpPr>
        <p:spPr>
          <a:xfrm>
            <a:off x="6610350" y="4181475"/>
            <a:ext cx="4683980" cy="7355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10000"/>
              </a:lnSpc>
            </a:pPr>
            <a:r>
              <a:rPr lang="en-GB" sz="4000" b="1" dirty="0">
                <a:solidFill>
                  <a:srgbClr val="00B050"/>
                </a:solidFill>
              </a:rPr>
              <a:t>Why</a:t>
            </a:r>
            <a:r>
              <a:rPr lang="en-GB" sz="4000" dirty="0">
                <a:solidFill>
                  <a:srgbClr val="00B05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656186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F8BA85C8-4D1C-46D5-B4F1-4DF398D8531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642"/>
          <a:stretch/>
        </p:blipFill>
        <p:spPr>
          <a:xfrm>
            <a:off x="10807987" y="5838119"/>
            <a:ext cx="1237920" cy="544866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6095998" y="1962863"/>
            <a:ext cx="5553077" cy="2103333"/>
          </a:xfrm>
          <a:prstGeom prst="rect">
            <a:avLst/>
          </a:prstGeom>
          <a:ln w="2857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GB" sz="2400" dirty="0"/>
              <a:t>Imagine you have applied for a weekend job working in a local </a:t>
            </a:r>
            <a:r>
              <a:rPr lang="en-GB" sz="2400" b="1" dirty="0"/>
              <a:t>café </a:t>
            </a:r>
            <a:r>
              <a:rPr lang="en-GB" sz="2400" dirty="0"/>
              <a:t>and you have been invited for an interview. You will be expected to </a:t>
            </a:r>
            <a:r>
              <a:rPr lang="en-GB" sz="2400" b="1" dirty="0"/>
              <a:t>serve customers</a:t>
            </a:r>
            <a:r>
              <a:rPr lang="en-GB" sz="2400" dirty="0"/>
              <a:t>, </a:t>
            </a:r>
            <a:r>
              <a:rPr lang="en-GB" sz="2400" b="1" dirty="0"/>
              <a:t>work on the till</a:t>
            </a:r>
            <a:r>
              <a:rPr lang="en-GB" sz="2400" dirty="0"/>
              <a:t>, and keep the café </a:t>
            </a:r>
            <a:r>
              <a:rPr lang="en-GB" sz="2400" b="1" dirty="0"/>
              <a:t>clean and tidy</a:t>
            </a:r>
            <a:r>
              <a:rPr lang="en-GB" sz="2400" dirty="0"/>
              <a:t>.</a:t>
            </a:r>
          </a:p>
        </p:txBody>
      </p:sp>
      <p:sp>
        <p:nvSpPr>
          <p:cNvPr id="9" name="Rectangle 8"/>
          <p:cNvSpPr/>
          <p:nvPr/>
        </p:nvSpPr>
        <p:spPr>
          <a:xfrm>
            <a:off x="6095999" y="4384587"/>
            <a:ext cx="5286378" cy="884538"/>
          </a:xfrm>
          <a:prstGeom prst="rect">
            <a:avLst/>
          </a:prstGeom>
          <a:ln w="28575">
            <a:solidFill>
              <a:schemeClr val="bg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GB" sz="2400" dirty="0"/>
              <a:t>What</a:t>
            </a:r>
            <a:r>
              <a:rPr lang="en-GB" sz="2400" dirty="0">
                <a:solidFill>
                  <a:srgbClr val="00B050"/>
                </a:solidFill>
              </a:rPr>
              <a:t> </a:t>
            </a:r>
            <a:r>
              <a:rPr lang="en-GB" sz="2400" b="1" dirty="0">
                <a:solidFill>
                  <a:srgbClr val="00B050"/>
                </a:solidFill>
              </a:rPr>
              <a:t>skills</a:t>
            </a:r>
            <a:r>
              <a:rPr lang="en-GB" sz="2400" dirty="0">
                <a:solidFill>
                  <a:srgbClr val="00B050"/>
                </a:solidFill>
              </a:rPr>
              <a:t> </a:t>
            </a:r>
            <a:r>
              <a:rPr lang="en-GB" sz="2400" dirty="0"/>
              <a:t>and </a:t>
            </a:r>
            <a:r>
              <a:rPr lang="en-GB" sz="2400" b="1" dirty="0">
                <a:solidFill>
                  <a:srgbClr val="00B050"/>
                </a:solidFill>
              </a:rPr>
              <a:t>qualities</a:t>
            </a:r>
            <a:r>
              <a:rPr lang="en-GB" sz="2400" b="1" dirty="0"/>
              <a:t> </a:t>
            </a:r>
            <a:r>
              <a:rPr lang="en-GB" sz="2400" dirty="0"/>
              <a:t>can YOU bring to this role? Can you provide </a:t>
            </a:r>
            <a:r>
              <a:rPr lang="en-GB" sz="2400" b="1" dirty="0">
                <a:solidFill>
                  <a:srgbClr val="00B050"/>
                </a:solidFill>
              </a:rPr>
              <a:t>examples</a:t>
            </a:r>
            <a:r>
              <a:rPr lang="en-GB" sz="2400" dirty="0"/>
              <a:t>?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80F533DA-6231-4A93-A44E-4AF971102FA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281" b="23208"/>
          <a:stretch/>
        </p:blipFill>
        <p:spPr>
          <a:xfrm>
            <a:off x="0" y="-20320"/>
            <a:ext cx="12192000" cy="1607643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769BAFE5-03B5-40B9-867D-B82237825B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8564" y="203347"/>
            <a:ext cx="10954871" cy="1011237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Careers Week - Interviews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4C708D0-C3AE-46BB-9974-10B091DFE791}"/>
              </a:ext>
            </a:extLst>
          </p:cNvPr>
          <p:cNvSpPr/>
          <p:nvPr/>
        </p:nvSpPr>
        <p:spPr>
          <a:xfrm>
            <a:off x="0" y="6478538"/>
            <a:ext cx="12192000" cy="39624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D653261B-B68A-4603-87AC-20B8956001F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624" y="2136055"/>
            <a:ext cx="4726305" cy="3153332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82E66C1C-3F1B-4714-98F8-8A19C15A249A}"/>
              </a:ext>
            </a:extLst>
          </p:cNvPr>
          <p:cNvSpPr txBox="1"/>
          <p:nvPr/>
        </p:nvSpPr>
        <p:spPr>
          <a:xfrm>
            <a:off x="3343275" y="5301389"/>
            <a:ext cx="22823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200" i="1" dirty="0"/>
              <a:t>Credit: </a:t>
            </a:r>
            <a:r>
              <a:rPr lang="en-GB" sz="1200" i="1" dirty="0" err="1"/>
              <a:t>StockSnap</a:t>
            </a:r>
            <a:r>
              <a:rPr lang="en-GB" sz="1200" i="1" dirty="0"/>
              <a:t> (pixabay.com)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5FDCB2F-AA03-4018-987A-EBE6F2028A79}"/>
              </a:ext>
            </a:extLst>
          </p:cNvPr>
          <p:cNvSpPr/>
          <p:nvPr/>
        </p:nvSpPr>
        <p:spPr>
          <a:xfrm>
            <a:off x="31793" y="5673941"/>
            <a:ext cx="559226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1600" dirty="0">
                <a:solidFill>
                  <a:srgbClr val="00B05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https://www.channel4.com/programmes/the-job-interview/videos/all/s1-ep4-faux-caller/5069247563001</a:t>
            </a:r>
            <a:endParaRPr lang="en-GB" sz="16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8687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F8BA85C8-4D1C-46D5-B4F1-4DF398D8531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642"/>
          <a:stretch/>
        </p:blipFill>
        <p:spPr>
          <a:xfrm>
            <a:off x="10807987" y="5838119"/>
            <a:ext cx="1237920" cy="544866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6096000" y="2056127"/>
            <a:ext cx="5200650" cy="1390637"/>
          </a:xfrm>
          <a:prstGeom prst="rect">
            <a:avLst/>
          </a:prstGeom>
          <a:ln w="2857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GB" sz="2600" dirty="0"/>
              <a:t>Imagine you are the </a:t>
            </a:r>
            <a:r>
              <a:rPr lang="en-GB" sz="2600" b="1" dirty="0"/>
              <a:t>owner</a:t>
            </a:r>
            <a:r>
              <a:rPr lang="en-GB" sz="2600" dirty="0"/>
              <a:t> of the café who is going to be </a:t>
            </a:r>
            <a:r>
              <a:rPr lang="en-GB" sz="2600" b="1" dirty="0"/>
              <a:t>interviewing</a:t>
            </a:r>
            <a:r>
              <a:rPr lang="en-GB" sz="2600" dirty="0"/>
              <a:t> applicants.</a:t>
            </a:r>
          </a:p>
        </p:txBody>
      </p:sp>
      <p:sp>
        <p:nvSpPr>
          <p:cNvPr id="9" name="Rectangle 8"/>
          <p:cNvSpPr/>
          <p:nvPr/>
        </p:nvSpPr>
        <p:spPr>
          <a:xfrm>
            <a:off x="6096000" y="3822550"/>
            <a:ext cx="5200650" cy="1390637"/>
          </a:xfrm>
          <a:prstGeom prst="rect">
            <a:avLst/>
          </a:prstGeom>
          <a:ln w="28575">
            <a:solidFill>
              <a:schemeClr val="bg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GB" sz="2600" dirty="0"/>
              <a:t>Write at least </a:t>
            </a:r>
            <a:r>
              <a:rPr lang="en-GB" sz="2600" b="1" dirty="0">
                <a:solidFill>
                  <a:srgbClr val="00B050"/>
                </a:solidFill>
              </a:rPr>
              <a:t>5 questions </a:t>
            </a:r>
            <a:r>
              <a:rPr lang="en-GB" sz="2600" dirty="0"/>
              <a:t>that you are going to ask to find out if they are the </a:t>
            </a:r>
            <a:r>
              <a:rPr lang="en-GB" sz="2600" b="1" dirty="0">
                <a:solidFill>
                  <a:srgbClr val="00B050"/>
                </a:solidFill>
              </a:rPr>
              <a:t>right candidate </a:t>
            </a:r>
            <a:r>
              <a:rPr lang="en-GB" sz="2600" dirty="0"/>
              <a:t>for the job.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AC68BE8-B2D2-4B0C-AF3C-65570EFAD110}"/>
              </a:ext>
            </a:extLst>
          </p:cNvPr>
          <p:cNvSpPr/>
          <p:nvPr/>
        </p:nvSpPr>
        <p:spPr>
          <a:xfrm>
            <a:off x="0" y="6478538"/>
            <a:ext cx="12192000" cy="39624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45E02E85-AC3A-4AD2-AA11-22DD7499F3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12192000" cy="158238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AC01AD45-80A7-4940-84B1-98A5CF66F8C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624" y="2136055"/>
            <a:ext cx="4726305" cy="3153332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8E94C729-05FF-4886-AA22-7E687602F4A9}"/>
              </a:ext>
            </a:extLst>
          </p:cNvPr>
          <p:cNvSpPr txBox="1"/>
          <p:nvPr/>
        </p:nvSpPr>
        <p:spPr>
          <a:xfrm>
            <a:off x="3343275" y="5301389"/>
            <a:ext cx="22823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200" i="1" dirty="0"/>
              <a:t>Credit: </a:t>
            </a:r>
            <a:r>
              <a:rPr lang="en-GB" sz="1200" i="1" dirty="0" err="1"/>
              <a:t>StockSnap</a:t>
            </a:r>
            <a:r>
              <a:rPr lang="en-GB" sz="1200" i="1" dirty="0"/>
              <a:t> (pixabay.com)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C5B943E-AB4A-4410-958A-6E4824AE8A96}"/>
              </a:ext>
            </a:extLst>
          </p:cNvPr>
          <p:cNvSpPr/>
          <p:nvPr/>
        </p:nvSpPr>
        <p:spPr>
          <a:xfrm>
            <a:off x="31793" y="5673941"/>
            <a:ext cx="559226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1600" dirty="0">
                <a:solidFill>
                  <a:srgbClr val="00B05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https://www.channel4.com/programmes/the-job-interview/videos/all/s1-ep4-faux-caller/5069247563001</a:t>
            </a:r>
            <a:endParaRPr lang="en-GB" sz="16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69063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F8BA85C8-4D1C-46D5-B4F1-4DF398D8531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642"/>
          <a:stretch/>
        </p:blipFill>
        <p:spPr>
          <a:xfrm>
            <a:off x="10807987" y="5838119"/>
            <a:ext cx="1237920" cy="544866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851820" y="2102971"/>
            <a:ext cx="5766488" cy="478272"/>
          </a:xfrm>
          <a:prstGeom prst="rect">
            <a:avLst/>
          </a:prstGeom>
          <a:ln w="28575"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GB" sz="2400" b="1" dirty="0"/>
              <a:t>With your partner, label yourselves </a:t>
            </a:r>
            <a:r>
              <a:rPr lang="en-GB" sz="2400" b="1" dirty="0">
                <a:solidFill>
                  <a:srgbClr val="00B050"/>
                </a:solidFill>
              </a:rPr>
              <a:t>A</a:t>
            </a:r>
            <a:r>
              <a:rPr lang="en-GB" sz="2400" b="1" dirty="0"/>
              <a:t> and </a:t>
            </a:r>
            <a:r>
              <a:rPr lang="en-GB" sz="2400" b="1" dirty="0">
                <a:solidFill>
                  <a:schemeClr val="bg2">
                    <a:lumMod val="50000"/>
                  </a:schemeClr>
                </a:solidFill>
              </a:rPr>
              <a:t>B</a:t>
            </a:r>
          </a:p>
        </p:txBody>
      </p:sp>
      <p:sp>
        <p:nvSpPr>
          <p:cNvPr id="9" name="Rectangle 8"/>
          <p:cNvSpPr/>
          <p:nvPr/>
        </p:nvSpPr>
        <p:spPr>
          <a:xfrm>
            <a:off x="5966120" y="2878446"/>
            <a:ext cx="5766488" cy="2509598"/>
          </a:xfrm>
          <a:prstGeom prst="rect">
            <a:avLst/>
          </a:prstGeom>
          <a:ln w="28575">
            <a:noFill/>
          </a:ln>
        </p:spPr>
        <p:txBody>
          <a:bodyPr wrap="square">
            <a:spAutoFit/>
          </a:bodyPr>
          <a:lstStyle/>
          <a:p>
            <a:pPr marL="457200" indent="-4572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2400" dirty="0"/>
              <a:t>To begin, </a:t>
            </a:r>
            <a:r>
              <a:rPr lang="en-GB" sz="2400" b="1" dirty="0">
                <a:solidFill>
                  <a:srgbClr val="00B050"/>
                </a:solidFill>
              </a:rPr>
              <a:t>Person A</a:t>
            </a:r>
            <a:r>
              <a:rPr lang="en-GB" sz="2400" dirty="0"/>
              <a:t> will be the </a:t>
            </a:r>
            <a:r>
              <a:rPr lang="en-GB" sz="2400" b="1" dirty="0"/>
              <a:t>owner </a:t>
            </a:r>
            <a:r>
              <a:rPr lang="en-GB" sz="2400" dirty="0"/>
              <a:t>of the café, and </a:t>
            </a:r>
            <a:r>
              <a:rPr lang="en-GB" sz="2400" b="1" dirty="0">
                <a:solidFill>
                  <a:schemeClr val="bg2">
                    <a:lumMod val="50000"/>
                  </a:schemeClr>
                </a:solidFill>
              </a:rPr>
              <a:t>Person</a:t>
            </a:r>
            <a:r>
              <a:rPr lang="en-GB" sz="24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GB" sz="2400" b="1" dirty="0">
                <a:solidFill>
                  <a:schemeClr val="bg2">
                    <a:lumMod val="50000"/>
                  </a:schemeClr>
                </a:solidFill>
              </a:rPr>
              <a:t>B</a:t>
            </a:r>
            <a:r>
              <a:rPr lang="en-GB" sz="24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GB" sz="2400" dirty="0"/>
              <a:t>will be the </a:t>
            </a:r>
            <a:r>
              <a:rPr lang="en-GB" sz="2400" b="1" dirty="0"/>
              <a:t>interview candidate</a:t>
            </a:r>
            <a:r>
              <a:rPr lang="en-GB" sz="2400" dirty="0"/>
              <a:t>.</a:t>
            </a:r>
          </a:p>
          <a:p>
            <a:pPr marL="457200" indent="-4572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2400" dirty="0"/>
              <a:t>Person A will have </a:t>
            </a:r>
            <a:r>
              <a:rPr lang="en-GB" sz="2400" b="1" dirty="0"/>
              <a:t>5 minutes </a:t>
            </a:r>
            <a:r>
              <a:rPr lang="en-GB" sz="2400" dirty="0"/>
              <a:t>to question person B</a:t>
            </a:r>
          </a:p>
          <a:p>
            <a:pPr marL="457200" indent="-4572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2400" dirty="0"/>
              <a:t>After 5 minutes, you will </a:t>
            </a:r>
            <a:r>
              <a:rPr lang="en-GB" sz="2400" b="1" dirty="0"/>
              <a:t>swap roles</a:t>
            </a:r>
            <a:r>
              <a:rPr lang="en-GB" sz="2400" dirty="0"/>
              <a:t>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CD089E3-7D21-434C-82AE-09FAA21656F3}"/>
              </a:ext>
            </a:extLst>
          </p:cNvPr>
          <p:cNvSpPr/>
          <p:nvPr/>
        </p:nvSpPr>
        <p:spPr>
          <a:xfrm>
            <a:off x="0" y="6478538"/>
            <a:ext cx="12192000" cy="39624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4057B71-6758-430F-8345-3D92506953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12192000" cy="158238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229F0AC4-A1C2-47B2-A2AE-D8FDA083CD6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624" y="2136055"/>
            <a:ext cx="4726305" cy="3153332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6BA073F9-5F32-448B-947E-7464DF613627}"/>
              </a:ext>
            </a:extLst>
          </p:cNvPr>
          <p:cNvSpPr txBox="1"/>
          <p:nvPr/>
        </p:nvSpPr>
        <p:spPr>
          <a:xfrm>
            <a:off x="3343275" y="5301389"/>
            <a:ext cx="22823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200" i="1" dirty="0"/>
              <a:t>Credit: </a:t>
            </a:r>
            <a:r>
              <a:rPr lang="en-GB" sz="1200" i="1" dirty="0" err="1"/>
              <a:t>StockSnap</a:t>
            </a:r>
            <a:r>
              <a:rPr lang="en-GB" sz="1200" i="1" dirty="0"/>
              <a:t> (pixabay.com)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FD71A9C-6705-40AA-A739-A0D23F051E68}"/>
              </a:ext>
            </a:extLst>
          </p:cNvPr>
          <p:cNvSpPr/>
          <p:nvPr/>
        </p:nvSpPr>
        <p:spPr>
          <a:xfrm>
            <a:off x="31793" y="5673941"/>
            <a:ext cx="559226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1600" dirty="0">
                <a:solidFill>
                  <a:srgbClr val="00B05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https://www.channel4.com/programmes/the-job-interview/videos/all/s1-ep4-faux-caller/5069247563001</a:t>
            </a:r>
            <a:endParaRPr lang="en-GB" sz="16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8603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F8BA85C8-4D1C-46D5-B4F1-4DF398D8531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642"/>
          <a:stretch/>
        </p:blipFill>
        <p:spPr>
          <a:xfrm>
            <a:off x="10807987" y="5838119"/>
            <a:ext cx="1237920" cy="544866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943598" y="1927807"/>
            <a:ext cx="5257803" cy="884538"/>
          </a:xfrm>
          <a:prstGeom prst="rect">
            <a:avLst/>
          </a:prstGeom>
          <a:ln w="2857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GB" sz="2400" dirty="0"/>
              <a:t>Now give your partner </a:t>
            </a:r>
            <a:r>
              <a:rPr lang="en-GB" sz="2400" b="1" dirty="0">
                <a:solidFill>
                  <a:srgbClr val="00B050"/>
                </a:solidFill>
              </a:rPr>
              <a:t>feedback</a:t>
            </a:r>
            <a:r>
              <a:rPr lang="en-GB" sz="2400" b="1" dirty="0"/>
              <a:t> </a:t>
            </a:r>
            <a:r>
              <a:rPr lang="en-GB" sz="2400" dirty="0"/>
              <a:t>on their interview!</a:t>
            </a:r>
          </a:p>
        </p:txBody>
      </p:sp>
      <p:sp>
        <p:nvSpPr>
          <p:cNvPr id="9" name="Rectangle 8"/>
          <p:cNvSpPr/>
          <p:nvPr/>
        </p:nvSpPr>
        <p:spPr>
          <a:xfrm>
            <a:off x="5943598" y="2922256"/>
            <a:ext cx="5766488" cy="2915863"/>
          </a:xfrm>
          <a:prstGeom prst="rect">
            <a:avLst/>
          </a:prstGeom>
          <a:ln w="28575">
            <a:noFill/>
          </a:ln>
        </p:spPr>
        <p:txBody>
          <a:bodyPr wrap="square">
            <a:spAutoFit/>
          </a:bodyPr>
          <a:lstStyle/>
          <a:p>
            <a:pPr marL="457200" indent="-4572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2400" dirty="0"/>
              <a:t>What were their biggest </a:t>
            </a:r>
            <a:r>
              <a:rPr lang="en-GB" sz="2400" b="1" dirty="0">
                <a:solidFill>
                  <a:srgbClr val="00B050"/>
                </a:solidFill>
              </a:rPr>
              <a:t>strengths</a:t>
            </a:r>
            <a:r>
              <a:rPr lang="en-GB" sz="2400" dirty="0"/>
              <a:t>?</a:t>
            </a:r>
          </a:p>
          <a:p>
            <a:pPr marL="457200" indent="-4572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2400" dirty="0"/>
              <a:t>What could they do to make their interview </a:t>
            </a:r>
            <a:r>
              <a:rPr lang="en-GB" sz="2400" b="1" dirty="0">
                <a:solidFill>
                  <a:srgbClr val="00B050"/>
                </a:solidFill>
              </a:rPr>
              <a:t>even better</a:t>
            </a:r>
            <a:r>
              <a:rPr lang="en-GB" sz="2400" dirty="0"/>
              <a:t>?</a:t>
            </a:r>
          </a:p>
          <a:p>
            <a:pPr marL="457200" indent="-4572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2400" dirty="0"/>
              <a:t>Once you have finished, try putting your </a:t>
            </a:r>
            <a:r>
              <a:rPr lang="en-GB" sz="2400" b="1" dirty="0">
                <a:solidFill>
                  <a:srgbClr val="00B050"/>
                </a:solidFill>
              </a:rPr>
              <a:t>feedback into practice </a:t>
            </a:r>
            <a:r>
              <a:rPr lang="en-GB" sz="2400" dirty="0"/>
              <a:t>and see if you can make your interview responses even better! </a:t>
            </a:r>
          </a:p>
        </p:txBody>
      </p:sp>
      <p:sp>
        <p:nvSpPr>
          <p:cNvPr id="5" name="Rectangle 4"/>
          <p:cNvSpPr/>
          <p:nvPr/>
        </p:nvSpPr>
        <p:spPr>
          <a:xfrm>
            <a:off x="31793" y="5673941"/>
            <a:ext cx="559226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1600" dirty="0">
                <a:solidFill>
                  <a:srgbClr val="00B05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https://www.channel4.com/programmes/the-job-interview/videos/all/s1-ep4-faux-caller/5069247563001</a:t>
            </a:r>
            <a:endParaRPr lang="en-GB" sz="1600" dirty="0">
              <a:solidFill>
                <a:srgbClr val="00B050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E6D517-368C-4773-A5B6-B1EDA562B749}"/>
              </a:ext>
            </a:extLst>
          </p:cNvPr>
          <p:cNvSpPr/>
          <p:nvPr/>
        </p:nvSpPr>
        <p:spPr>
          <a:xfrm>
            <a:off x="0" y="6478538"/>
            <a:ext cx="12192000" cy="39624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AC27B27C-99CE-40E8-BBD1-7DF63785F57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0"/>
            <a:ext cx="12192000" cy="158238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E42EB67F-38E6-47CB-8F69-B3AF6E926D4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624" y="2136055"/>
            <a:ext cx="4726305" cy="3153332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083945E5-69ED-4B8E-B578-4DCBE8BDD8F6}"/>
              </a:ext>
            </a:extLst>
          </p:cNvPr>
          <p:cNvSpPr txBox="1"/>
          <p:nvPr/>
        </p:nvSpPr>
        <p:spPr>
          <a:xfrm>
            <a:off x="3343275" y="5301389"/>
            <a:ext cx="22823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200" i="1" dirty="0"/>
              <a:t>Credit: </a:t>
            </a:r>
            <a:r>
              <a:rPr lang="en-GB" sz="1200" i="1" dirty="0" err="1"/>
              <a:t>StockSnap</a:t>
            </a:r>
            <a:r>
              <a:rPr lang="en-GB" sz="1200" i="1" dirty="0"/>
              <a:t> (pixabay.com)</a:t>
            </a:r>
          </a:p>
        </p:txBody>
      </p:sp>
    </p:spTree>
    <p:extLst>
      <p:ext uri="{BB962C8B-B14F-4D97-AF65-F5344CB8AC3E}">
        <p14:creationId xmlns:p14="http://schemas.microsoft.com/office/powerpoint/2010/main" val="11127692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368</Words>
  <Application>Microsoft Office PowerPoint</Application>
  <PresentationFormat>Widescreen</PresentationFormat>
  <Paragraphs>38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Careers week - Interviews</vt:lpstr>
      <vt:lpstr>PowerPoint Presentation</vt:lpstr>
      <vt:lpstr>Careers Week - Interviews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Careers week - Interviews</dc:title>
  <dc:creator>Anna Costello</dc:creator>
  <cp:lastModifiedBy>Rebecca Clark</cp:lastModifiedBy>
  <cp:revision>14</cp:revision>
  <dcterms:created xsi:type="dcterms:W3CDTF">2020-01-23T15:08:35Z</dcterms:created>
  <dcterms:modified xsi:type="dcterms:W3CDTF">2020-02-28T12:09:09Z</dcterms:modified>
</cp:coreProperties>
</file>